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slides/slide21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presentation.xml" ContentType="application/vnd.openxmlformats-officedocument.presentationml.presentation.main+xml"/>
  <Override PartName="/ppt/slides/slide20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6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s/slide15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docProps/core.xml" ContentType="application/vnd.openxmlformats-package.core-propertie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5"/>
  </p:sldMasterIdLst>
  <p:notesMasterIdLst>
    <p:notesMasterId r:id="rId29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57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39436AE-FC40-4CDC-92E8-D605D103FB6C}">
  <a:tblStyle styleId="{239436AE-FC40-4CDC-92E8-D605D103FB6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67" y="312"/>
      </p:cViewPr>
      <p:guideLst>
        <p:guide orient="horz" pos="1620"/>
        <p:guide pos="2880"/>
        <p:guide orient="horz" pos="5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customXml" Target="../customXml/item5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presProps" Target="presProps.xml"/><Relationship Id="rId8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8102325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93c1c0a886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93c1c0a886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17869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777d5a33b4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777d5a33b4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02494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777d5a33b4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777d5a33b4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92074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77ae187e5c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77ae187e5c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46721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g8f5e1f17e6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3" name="Google Shape;333;g8f5e1f17e6_0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21738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ECE93B88-FBBE-47BF-BBBA-208A2635F8A2}" type="datetimeFigureOut">
              <a:rPr lang="sv-SE" smtClean="0"/>
              <a:t>2023-10-26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84894-B315-4DDF-B8D2-0331C7FEBA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4216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ECE93B88-FBBE-47BF-BBBA-208A2635F8A2}" type="datetimeFigureOut">
              <a:rPr lang="sv-SE" smtClean="0"/>
              <a:t>2023-10-26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84894-B315-4DDF-B8D2-0331C7FEBA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0790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42892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378" lvl="1" indent="-317492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566" lvl="2" indent="-317492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754" lvl="3" indent="-317492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5943" lvl="4" indent="-317492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132" lvl="5" indent="-317492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320" lvl="6" indent="-317492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509" lvl="7" indent="-317492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697" lvl="8" indent="-317492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sv" smtClean="0"/>
              <a:pPr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4289664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60" r:id="rId10"/>
    <p:sldLayoutId id="2147483661" r:id="rId11"/>
    <p:sldLayoutId id="214748366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07/s12178-019-09542-w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doi.org/10.1016/j.jor.2013.01.008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Axel, Höft &amp; Knä 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Undersökningsmetodik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709162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Knä	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28650" y="1369219"/>
            <a:ext cx="4100105" cy="326350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38000"/>
              </a:lnSpc>
              <a:buClr>
                <a:schemeClr val="dk1"/>
              </a:buClr>
              <a:buSzPts val="1100"/>
              <a:buNone/>
            </a:pPr>
            <a:r>
              <a:rPr lang="sv-SE" dirty="0" smtClean="0"/>
              <a:t>Artros</a:t>
            </a:r>
          </a:p>
          <a:p>
            <a:pPr marL="0" indent="0">
              <a:lnSpc>
                <a:spcPct val="138000"/>
              </a:lnSpc>
              <a:buClr>
                <a:schemeClr val="dk1"/>
              </a:buClr>
              <a:buSzPts val="1100"/>
              <a:buNone/>
            </a:pPr>
            <a:r>
              <a:rPr lang="sv-SE" dirty="0" smtClean="0"/>
              <a:t>Korsbandsskada, meniskskada, kollateralligamentskada</a:t>
            </a:r>
          </a:p>
          <a:p>
            <a:pPr marL="0" indent="0">
              <a:lnSpc>
                <a:spcPct val="138000"/>
              </a:lnSpc>
              <a:spcBef>
                <a:spcPts val="1200"/>
              </a:spcBef>
              <a:buClr>
                <a:schemeClr val="dk1"/>
              </a:buClr>
              <a:buSzPts val="1100"/>
              <a:buNone/>
            </a:pPr>
            <a:r>
              <a:rPr lang="sv-SE" dirty="0" smtClean="0"/>
              <a:t>PFSS</a:t>
            </a:r>
          </a:p>
          <a:p>
            <a:pPr marL="0" indent="0">
              <a:lnSpc>
                <a:spcPct val="138000"/>
              </a:lnSpc>
              <a:spcBef>
                <a:spcPts val="1200"/>
              </a:spcBef>
              <a:buClr>
                <a:schemeClr val="dk1"/>
              </a:buClr>
              <a:buSzPts val="1100"/>
              <a:buNone/>
            </a:pPr>
            <a:r>
              <a:rPr lang="sv-SE" dirty="0" smtClean="0"/>
              <a:t>Mb. </a:t>
            </a:r>
            <a:r>
              <a:rPr lang="sv-SE" dirty="0" err="1" smtClean="0"/>
              <a:t>Schlatter</a:t>
            </a:r>
            <a:endParaRPr lang="sv-SE" dirty="0" smtClean="0"/>
          </a:p>
          <a:p>
            <a:pPr marL="0" indent="0">
              <a:lnSpc>
                <a:spcPct val="138000"/>
              </a:lnSpc>
              <a:spcBef>
                <a:spcPts val="1200"/>
              </a:spcBef>
              <a:buClr>
                <a:schemeClr val="dk1"/>
              </a:buClr>
              <a:buSzPts val="1100"/>
              <a:buNone/>
            </a:pPr>
            <a:r>
              <a:rPr lang="sv-SE" dirty="0" smtClean="0"/>
              <a:t>Hur undersöker vi vid misstanke om fraktur?</a:t>
            </a:r>
            <a:endParaRPr lang="sv-SE" sz="12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960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53"/>
          <p:cNvSpPr txBox="1">
            <a:spLocks noGrp="1"/>
          </p:cNvSpPr>
          <p:nvPr>
            <p:ph type="title"/>
          </p:nvPr>
        </p:nvSpPr>
        <p:spPr>
          <a:xfrm>
            <a:off x="311700" y="294293"/>
            <a:ext cx="85206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r>
              <a:rPr lang="sv" dirty="0" smtClean="0"/>
              <a:t>Bonus: </a:t>
            </a:r>
            <a:r>
              <a:rPr lang="sv" dirty="0"/>
              <a:t/>
            </a:r>
            <a:br>
              <a:rPr lang="sv" dirty="0"/>
            </a:br>
            <a:r>
              <a:rPr lang="sv" dirty="0" smtClean="0"/>
              <a:t>Vid </a:t>
            </a:r>
            <a:r>
              <a:rPr lang="sv" dirty="0"/>
              <a:t>fraktur misstanke (Knä, underben och fot)</a:t>
            </a:r>
            <a:endParaRPr dirty="0"/>
          </a:p>
        </p:txBody>
      </p:sp>
      <p:sp>
        <p:nvSpPr>
          <p:cNvPr id="304" name="Google Shape;304;p53"/>
          <p:cNvSpPr txBox="1">
            <a:spLocks noGrp="1"/>
          </p:cNvSpPr>
          <p:nvPr>
            <p:ph type="body" idx="1"/>
          </p:nvPr>
        </p:nvSpPr>
        <p:spPr>
          <a:xfrm>
            <a:off x="311700" y="1365068"/>
            <a:ext cx="8520600" cy="3203807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sv" dirty="0"/>
              <a:t>Ottawa ankle rules &amp; Ottawa knee rules</a:t>
            </a:r>
            <a:endParaRPr dirty="0"/>
          </a:p>
        </p:txBody>
      </p:sp>
      <p:pic>
        <p:nvPicPr>
          <p:cNvPr id="305" name="Google Shape;305;p5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03126" y="1807851"/>
            <a:ext cx="4040875" cy="3259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6" name="Google Shape;306;p5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807850"/>
            <a:ext cx="5103126" cy="3416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7369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Traumaskador: Korsband, MCL/LCL, menisk, </a:t>
            </a:r>
            <a:r>
              <a:rPr lang="sv-SE" dirty="0" err="1" smtClean="0"/>
              <a:t>patellalux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Plötslig och klar debut, allra vanligast </a:t>
            </a:r>
            <a:r>
              <a:rPr lang="sv-SE" dirty="0" err="1" smtClean="0"/>
              <a:t>valgusvåld</a:t>
            </a:r>
            <a:r>
              <a:rPr lang="sv-SE" dirty="0" smtClean="0"/>
              <a:t>.</a:t>
            </a:r>
          </a:p>
          <a:p>
            <a:r>
              <a:rPr lang="sv-SE" dirty="0" smtClean="0"/>
              <a:t>”</a:t>
            </a:r>
            <a:r>
              <a:rPr lang="sv-SE" dirty="0" err="1" smtClean="0"/>
              <a:t>Unhappy</a:t>
            </a:r>
            <a:r>
              <a:rPr lang="sv-SE" dirty="0" smtClean="0"/>
              <a:t> triad” ACL + MCL + Medial menisk</a:t>
            </a:r>
          </a:p>
          <a:p>
            <a:r>
              <a:rPr lang="sv-SE" dirty="0" smtClean="0"/>
              <a:t>Snabbt påbörjande av fysioterapi.</a:t>
            </a:r>
          </a:p>
          <a:p>
            <a:r>
              <a:rPr lang="sv-SE" dirty="0" smtClean="0"/>
              <a:t>Korsbandsskador operation?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53846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Knäartros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Incidens: 16% i hela befolkningen</a:t>
            </a:r>
          </a:p>
          <a:p>
            <a:r>
              <a:rPr lang="sv-SE" dirty="0" smtClean="0"/>
              <a:t>Anamnes typisk för artrosbesvär: Smygande </a:t>
            </a:r>
            <a:r>
              <a:rPr lang="sv-SE" dirty="0" err="1" smtClean="0"/>
              <a:t>progrediering</a:t>
            </a:r>
            <a:r>
              <a:rPr lang="sv-SE" dirty="0" smtClean="0"/>
              <a:t>, Igångsättningssvårigheter, morgonstelhet, belastningssmärta, tidigare trauma/artroskopi/</a:t>
            </a:r>
            <a:r>
              <a:rPr lang="sv-SE" dirty="0" err="1" smtClean="0"/>
              <a:t>meniskektomi</a:t>
            </a:r>
            <a:endParaRPr lang="sv-SE" dirty="0" smtClean="0"/>
          </a:p>
          <a:p>
            <a:r>
              <a:rPr lang="sv-SE" dirty="0" smtClean="0"/>
              <a:t>Kliniskt: värmeökning, svullnad, Aktiv=passiv rörlighet</a:t>
            </a:r>
          </a:p>
          <a:p>
            <a:r>
              <a:rPr lang="sv-SE" dirty="0" smtClean="0"/>
              <a:t>Klinisk undersökning + anamnes tillräcklig för att ställa diagnos. </a:t>
            </a:r>
          </a:p>
          <a:p>
            <a:r>
              <a:rPr lang="sv-SE" dirty="0" smtClean="0"/>
              <a:t>Hur hanterar vi patienten?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055448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Knäartros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28650" y="1552073"/>
            <a:ext cx="3714751" cy="26715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 smtClean="0"/>
              <a:t>Undvik:</a:t>
            </a:r>
          </a:p>
          <a:p>
            <a:r>
              <a:rPr lang="sv-SE" dirty="0" err="1" smtClean="0"/>
              <a:t>Nocebo</a:t>
            </a:r>
            <a:r>
              <a:rPr lang="sv-SE" dirty="0" smtClean="0"/>
              <a:t>-inducerande förklaringsmodeller. </a:t>
            </a:r>
          </a:p>
          <a:p>
            <a:r>
              <a:rPr lang="sv-SE" dirty="0" smtClean="0"/>
              <a:t>Utan trauma behövs ingen röntgen för diagnos.</a:t>
            </a:r>
          </a:p>
          <a:p>
            <a:r>
              <a:rPr lang="sv-SE" dirty="0" smtClean="0"/>
              <a:t>Prata om operation innan patienten själv frågar. </a:t>
            </a:r>
          </a:p>
          <a:p>
            <a:r>
              <a:rPr lang="sv-SE" dirty="0" smtClean="0"/>
              <a:t>”Ben mot ben”</a:t>
            </a:r>
            <a:endParaRPr lang="sv-SE" dirty="0"/>
          </a:p>
        </p:txBody>
      </p:sp>
      <p:sp>
        <p:nvSpPr>
          <p:cNvPr id="5" name="Platshållare för innehåll 2"/>
          <p:cNvSpPr txBox="1">
            <a:spLocks/>
          </p:cNvSpPr>
          <p:nvPr/>
        </p:nvSpPr>
        <p:spPr>
          <a:xfrm>
            <a:off x="4917907" y="1552073"/>
            <a:ext cx="3714751" cy="2671575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2100" dirty="0"/>
              <a:t>Uppmuntra:</a:t>
            </a:r>
          </a:p>
          <a:p>
            <a:r>
              <a:rPr lang="sv-SE" sz="2100" dirty="0"/>
              <a:t>Träningens goda effekter för artrosbesvär</a:t>
            </a:r>
          </a:p>
          <a:p>
            <a:r>
              <a:rPr lang="sv-SE" sz="2100" dirty="0"/>
              <a:t>Fysioterapi</a:t>
            </a:r>
          </a:p>
          <a:p>
            <a:r>
              <a:rPr lang="sv-SE" sz="2100" dirty="0"/>
              <a:t>Artrosskola</a:t>
            </a:r>
          </a:p>
          <a:p>
            <a:r>
              <a:rPr lang="sv-SE" sz="2100" dirty="0"/>
              <a:t>”Åldersrelaterade förändringar”</a:t>
            </a:r>
            <a:endParaRPr lang="sv-SE" sz="2100" dirty="0"/>
          </a:p>
        </p:txBody>
      </p:sp>
    </p:spTree>
    <p:extLst>
      <p:ext uri="{BB962C8B-B14F-4D97-AF65-F5344CB8AC3E}">
        <p14:creationId xmlns:p14="http://schemas.microsoft.com/office/powerpoint/2010/main" val="1454955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Mb. </a:t>
            </a:r>
            <a:r>
              <a:rPr lang="sv-SE" dirty="0" err="1" smtClean="0"/>
              <a:t>Schlatter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Främre knäsmärta under patella, ofta </a:t>
            </a:r>
            <a:r>
              <a:rPr lang="sv-SE" dirty="0" err="1" smtClean="0"/>
              <a:t>palpöm</a:t>
            </a:r>
            <a:r>
              <a:rPr lang="sv-SE" dirty="0" smtClean="0"/>
              <a:t> kring </a:t>
            </a:r>
            <a:r>
              <a:rPr lang="sv-SE" dirty="0" err="1" smtClean="0"/>
              <a:t>tuberositas</a:t>
            </a:r>
            <a:r>
              <a:rPr lang="sv-SE" dirty="0" smtClean="0"/>
              <a:t> </a:t>
            </a:r>
            <a:r>
              <a:rPr lang="sv-SE" dirty="0" err="1" smtClean="0"/>
              <a:t>tibiae</a:t>
            </a:r>
            <a:r>
              <a:rPr lang="sv-SE" dirty="0" smtClean="0"/>
              <a:t> och/eller </a:t>
            </a:r>
            <a:r>
              <a:rPr lang="sv-SE" dirty="0" err="1" smtClean="0"/>
              <a:t>patellarsenan</a:t>
            </a:r>
            <a:r>
              <a:rPr lang="sv-SE" dirty="0" smtClean="0"/>
              <a:t>. </a:t>
            </a:r>
          </a:p>
          <a:p>
            <a:r>
              <a:rPr lang="sv-SE" dirty="0" smtClean="0"/>
              <a:t>Kliniska tester som töjer </a:t>
            </a:r>
            <a:r>
              <a:rPr lang="sv-SE" dirty="0" err="1" smtClean="0"/>
              <a:t>lig</a:t>
            </a:r>
            <a:r>
              <a:rPr lang="sv-SE" dirty="0" smtClean="0"/>
              <a:t>. Patella/</a:t>
            </a:r>
            <a:r>
              <a:rPr lang="sv-SE" dirty="0" err="1" smtClean="0"/>
              <a:t>quadriceps</a:t>
            </a:r>
            <a:r>
              <a:rPr lang="sv-SE" dirty="0" smtClean="0"/>
              <a:t> smärtar, oftast alla andra tester </a:t>
            </a:r>
            <a:r>
              <a:rPr lang="sv-SE" dirty="0" err="1" smtClean="0"/>
              <a:t>ua</a:t>
            </a:r>
            <a:r>
              <a:rPr lang="sv-SE" dirty="0" smtClean="0"/>
              <a:t>. </a:t>
            </a:r>
          </a:p>
          <a:p>
            <a:r>
              <a:rPr lang="sv-SE" dirty="0" smtClean="0"/>
              <a:t>Riskfaktorer: Kraftig tillväxt, idrottare, tonåringar, 3:1 (</a:t>
            </a:r>
            <a:r>
              <a:rPr lang="sv-SE" dirty="0" err="1" smtClean="0"/>
              <a:t>män:kvinnor</a:t>
            </a:r>
            <a:r>
              <a:rPr lang="sv-SE" dirty="0" smtClean="0"/>
              <a:t>)</a:t>
            </a:r>
          </a:p>
          <a:p>
            <a:r>
              <a:rPr lang="sv-SE" dirty="0" smtClean="0"/>
              <a:t>Går ofta över av sig självt, men kan leda till kronisk ömhet i flera år. </a:t>
            </a:r>
            <a:endParaRPr lang="sv-SE" dirty="0"/>
          </a:p>
          <a:p>
            <a:r>
              <a:rPr lang="sv-SE" dirty="0" smtClean="0"/>
              <a:t>Uppföljning av fysioterapeut, </a:t>
            </a:r>
            <a:r>
              <a:rPr lang="sv-SE" dirty="0" err="1" smtClean="0"/>
              <a:t>load</a:t>
            </a:r>
            <a:r>
              <a:rPr lang="sv-SE" dirty="0" smtClean="0"/>
              <a:t> management, NSAID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841578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Patientfall 3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68 årig pensionerad kvinna kraftigt smärtpåverkad som eskalerat senaste månaden. Utstrålande smärta ned till armbåge.   Sömnsvårigheter </a:t>
            </a:r>
            <a:r>
              <a:rPr lang="sv-SE" dirty="0" err="1" smtClean="0"/>
              <a:t>pga</a:t>
            </a:r>
            <a:r>
              <a:rPr lang="sv-SE" dirty="0" smtClean="0"/>
              <a:t> smärta. </a:t>
            </a:r>
          </a:p>
          <a:p>
            <a:r>
              <a:rPr lang="sv-SE" dirty="0" smtClean="0"/>
              <a:t>Status: 5° passiv utåtrotation + smärta. Stelhet/smärtande nacke. </a:t>
            </a:r>
            <a:r>
              <a:rPr lang="sv-SE" dirty="0" err="1" smtClean="0"/>
              <a:t>Palpöm</a:t>
            </a:r>
            <a:r>
              <a:rPr lang="sv-SE" dirty="0" smtClean="0"/>
              <a:t> nästintill hela axeln, skuldror</a:t>
            </a:r>
            <a:endParaRPr lang="sv-SE" dirty="0"/>
          </a:p>
          <a:p>
            <a:r>
              <a:rPr lang="sv-SE" dirty="0" smtClean="0"/>
              <a:t>Diskutera!</a:t>
            </a:r>
          </a:p>
          <a:p>
            <a:r>
              <a:rPr lang="sv-SE" dirty="0" smtClean="0"/>
              <a:t>Anamnes tillägg?</a:t>
            </a:r>
          </a:p>
          <a:p>
            <a:r>
              <a:rPr lang="sv-SE" dirty="0" smtClean="0"/>
              <a:t>Kliniska tester?</a:t>
            </a:r>
          </a:p>
          <a:p>
            <a:r>
              <a:rPr lang="sv-SE" dirty="0" smtClean="0"/>
              <a:t>Diagnos/</a:t>
            </a:r>
            <a:r>
              <a:rPr lang="sv-SE" dirty="0" err="1" smtClean="0"/>
              <a:t>diff</a:t>
            </a:r>
            <a:r>
              <a:rPr lang="sv-SE" dirty="0" smtClean="0"/>
              <a:t>?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458382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" name="Google Shape;99;p20"/>
          <p:cNvGraphicFramePr/>
          <p:nvPr>
            <p:extLst/>
          </p:nvPr>
        </p:nvGraphicFramePr>
        <p:xfrm>
          <a:off x="780775" y="1334925"/>
          <a:ext cx="7247601" cy="38403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808675"/>
                <a:gridCol w="1808675"/>
                <a:gridCol w="1815125"/>
                <a:gridCol w="1815125"/>
              </a:tblGrid>
              <a:tr h="73149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 sz="1800" b="1" dirty="0"/>
                        <a:t>GH-led</a:t>
                      </a:r>
                      <a:endParaRPr sz="1800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 sz="1800" b="1"/>
                        <a:t>AC-led</a:t>
                      </a:r>
                      <a:endParaRPr sz="1800"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 sz="1800" b="1" dirty="0" smtClean="0"/>
                        <a:t>Rotatorcuff-syndrom</a:t>
                      </a:r>
                      <a:endParaRPr sz="1800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 sz="1800" b="1"/>
                        <a:t>Övriga</a:t>
                      </a:r>
                      <a:endParaRPr sz="1800" b="1"/>
                    </a:p>
                  </a:txBody>
                  <a:tcPr marL="91425" marR="91425" marT="91425" marB="91425"/>
                </a:tc>
              </a:tr>
              <a:tr h="45717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 sz="1800"/>
                        <a:t>GH-artros</a:t>
                      </a: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 sz="1800"/>
                        <a:t>AC-artros</a:t>
                      </a: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 sz="1800"/>
                        <a:t>Supraspinatus</a:t>
                      </a: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 sz="1800" dirty="0"/>
                        <a:t>Bursit</a:t>
                      </a:r>
                      <a:endParaRPr sz="1800" dirty="0"/>
                    </a:p>
                  </a:txBody>
                  <a:tcPr marL="91425" marR="91425" marT="91425" marB="91425"/>
                </a:tc>
              </a:tr>
              <a:tr h="73149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 sz="1800"/>
                        <a:t>Frozen-Shoulder</a:t>
                      </a: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 sz="1800" dirty="0" smtClean="0"/>
                        <a:t>AC-artropati (ospecifik)</a:t>
                      </a:r>
                      <a:endParaRPr sz="18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 sz="1800"/>
                        <a:t>Infraspinatus</a:t>
                      </a: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25" marR="91425" marT="91425" marB="91425"/>
                </a:tc>
              </a:tr>
              <a:tr h="45717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 sz="1800"/>
                        <a:t>Kapsulit/Artrit</a:t>
                      </a: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 sz="1800"/>
                        <a:t>Subscapularis</a:t>
                      </a: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25" marR="91425" marT="91425" marB="91425"/>
                </a:tc>
              </a:tr>
              <a:tr h="100581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" sz="1800"/>
                        <a:t>Luxation/instabilitet</a:t>
                      </a: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sv" sz="1800">
                          <a:solidFill>
                            <a:schemeClr val="dk1"/>
                          </a:solidFill>
                        </a:rPr>
                        <a:t>Teres minor(ovanlig)</a:t>
                      </a:r>
                      <a:endParaRPr sz="180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25" marR="91425" marT="91425" marB="91425"/>
                </a:tc>
              </a:tr>
              <a:tr h="45717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sv" sz="1800">
                          <a:solidFill>
                            <a:schemeClr val="dk1"/>
                          </a:solidFill>
                        </a:rPr>
                        <a:t>“Biceps longus”</a:t>
                      </a: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1402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err="1" smtClean="0"/>
              <a:t>Frozen</a:t>
            </a:r>
            <a:r>
              <a:rPr lang="sv-SE" b="1" dirty="0" smtClean="0"/>
              <a:t> </a:t>
            </a:r>
            <a:r>
              <a:rPr lang="sv-SE" b="1" dirty="0" err="1"/>
              <a:t>s</a:t>
            </a:r>
            <a:r>
              <a:rPr lang="sv-SE" b="1" dirty="0" err="1" smtClean="0"/>
              <a:t>houlder</a:t>
            </a:r>
            <a:endParaRPr lang="sv-SE" b="1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r>
              <a:rPr lang="sv-SE" dirty="0" err="1" smtClean="0"/>
              <a:t>Otraumatisk</a:t>
            </a:r>
            <a:r>
              <a:rPr lang="sv-SE" dirty="0" smtClean="0"/>
              <a:t> smygande men även posttraumatiskt och plötsligt.</a:t>
            </a:r>
          </a:p>
          <a:p>
            <a:r>
              <a:rPr lang="sv-SE" dirty="0" smtClean="0"/>
              <a:t>Kraftig rörelseinskränkning i åtminstone 3 rörelseriktningar, framförallt utåtrotation. </a:t>
            </a:r>
          </a:p>
          <a:p>
            <a:r>
              <a:rPr lang="sv-SE" dirty="0" smtClean="0"/>
              <a:t>Kraftig smärta vid rörelseuttag av GH-led. </a:t>
            </a:r>
          </a:p>
          <a:p>
            <a:r>
              <a:rPr lang="sv-SE" dirty="0" smtClean="0"/>
              <a:t>Karaktäriseras </a:t>
            </a:r>
            <a:r>
              <a:rPr lang="sv-SE" dirty="0"/>
              <a:t>ofta av 3 olika faser, frysande fas, </a:t>
            </a:r>
            <a:r>
              <a:rPr lang="sv-SE" dirty="0" err="1"/>
              <a:t>stelnadsfas</a:t>
            </a:r>
            <a:r>
              <a:rPr lang="sv-SE" dirty="0"/>
              <a:t> och upptiningsfas</a:t>
            </a:r>
            <a:r>
              <a:rPr lang="sv-SE" dirty="0" smtClean="0"/>
              <a:t>.</a:t>
            </a:r>
          </a:p>
          <a:p>
            <a:r>
              <a:rPr lang="sv-SE" dirty="0" smtClean="0"/>
              <a:t>Långvarigt tillstånd, mellan 1 – 3,5 år med försämring och förbättringsfaser. </a:t>
            </a:r>
          </a:p>
          <a:p>
            <a:r>
              <a:rPr lang="sv-SE" dirty="0" smtClean="0"/>
              <a:t>Vid tidigt skede/akut frysande fas kan kortisoninjektion vara hjälpsamt.</a:t>
            </a:r>
          </a:p>
          <a:p>
            <a:endParaRPr lang="sv-SE" dirty="0"/>
          </a:p>
          <a:p>
            <a:r>
              <a:rPr lang="sv-SE" dirty="0" smtClean="0"/>
              <a:t>Vilka riskfaktorer finns bakom patologin? 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065426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AC-ledsartros</a:t>
            </a:r>
            <a:endParaRPr lang="sv-SE" b="1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&gt; 30 år, tidigare trauma</a:t>
            </a:r>
          </a:p>
          <a:p>
            <a:r>
              <a:rPr lang="sv-SE" dirty="0" smtClean="0"/>
              <a:t>Typisk anamnes som andra artrosbesvär, dock kan morgonstelhet vara svårt för patient att deklarera. Igångsättningsbesvär, god effekt av NSAID. </a:t>
            </a:r>
          </a:p>
          <a:p>
            <a:r>
              <a:rPr lang="sv-SE" dirty="0" smtClean="0"/>
              <a:t>Positiv cross-over test och andra generella rörelser som innefattar kompression av AC-led (ex horisontell adduktion, </a:t>
            </a:r>
            <a:r>
              <a:rPr lang="sv-SE" dirty="0" err="1" smtClean="0"/>
              <a:t>protraktion</a:t>
            </a:r>
            <a:r>
              <a:rPr lang="sv-SE" dirty="0" smtClean="0"/>
              <a:t> av axlar, ta av/på bilbälte)</a:t>
            </a:r>
          </a:p>
          <a:p>
            <a:r>
              <a:rPr lang="sv-SE" dirty="0" smtClean="0"/>
              <a:t>Ofta väldigt påverkad sömn </a:t>
            </a:r>
            <a:r>
              <a:rPr lang="sv-SE" dirty="0" err="1" smtClean="0"/>
              <a:t>pga</a:t>
            </a:r>
            <a:r>
              <a:rPr lang="sv-SE" dirty="0" smtClean="0"/>
              <a:t> smärta.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49411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85011" y="273844"/>
            <a:ext cx="8530390" cy="821030"/>
          </a:xfrm>
        </p:spPr>
        <p:txBody>
          <a:bodyPr>
            <a:normAutofit fontScale="90000"/>
          </a:bodyPr>
          <a:lstStyle/>
          <a:p>
            <a:r>
              <a:rPr lang="sv-SE" b="1" dirty="0" smtClean="0"/>
              <a:t>Grundläggande princip för differentiering mellan </a:t>
            </a:r>
            <a:r>
              <a:rPr lang="sv-SE" b="1" dirty="0" err="1" smtClean="0"/>
              <a:t>patoanatomisk</a:t>
            </a:r>
            <a:r>
              <a:rPr lang="sv-SE" b="1" dirty="0" smtClean="0"/>
              <a:t> struktur samt bedömning av led/muskel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 err="1" smtClean="0"/>
              <a:t>Tendinopathi</a:t>
            </a:r>
            <a:r>
              <a:rPr lang="sv-SE" b="1" dirty="0" smtClean="0"/>
              <a:t>:</a:t>
            </a:r>
          </a:p>
          <a:p>
            <a:endParaRPr lang="sv-SE" b="1" dirty="0" smtClean="0"/>
          </a:p>
          <a:p>
            <a:r>
              <a:rPr lang="sv-SE" b="1" dirty="0" smtClean="0"/>
              <a:t>Muskelsträckning: </a:t>
            </a:r>
          </a:p>
          <a:p>
            <a:endParaRPr lang="sv-SE" b="1" dirty="0"/>
          </a:p>
          <a:p>
            <a:r>
              <a:rPr lang="sv-SE" b="1" dirty="0" smtClean="0"/>
              <a:t>Ledproblematik: </a:t>
            </a:r>
          </a:p>
          <a:p>
            <a:endParaRPr lang="sv-SE" b="1" dirty="0"/>
          </a:p>
          <a:p>
            <a:r>
              <a:rPr lang="sv-SE" dirty="0" smtClean="0"/>
              <a:t>Hur bedömer vi om patienter upplever smärta vid fler tester?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88040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err="1" smtClean="0"/>
              <a:t>Rotatorkuffs</a:t>
            </a:r>
            <a:r>
              <a:rPr lang="sv-SE" b="1" dirty="0" smtClean="0"/>
              <a:t> syndrom (</a:t>
            </a:r>
            <a:r>
              <a:rPr lang="sv-SE" b="1" dirty="0" err="1" smtClean="0"/>
              <a:t>tendinopathier</a:t>
            </a:r>
            <a:r>
              <a:rPr lang="sv-SE" b="1" dirty="0" smtClean="0"/>
              <a:t>, </a:t>
            </a:r>
            <a:r>
              <a:rPr lang="sv-SE" b="1" dirty="0" err="1" smtClean="0"/>
              <a:t>bursit</a:t>
            </a:r>
            <a:r>
              <a:rPr lang="sv-SE" b="1" dirty="0" smtClean="0"/>
              <a:t>, degenerativ </a:t>
            </a:r>
            <a:r>
              <a:rPr lang="sv-SE" b="1" dirty="0" err="1" smtClean="0"/>
              <a:t>rotatorkuff</a:t>
            </a:r>
            <a:endParaRPr lang="sv-SE" b="1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11700" y="1711234"/>
            <a:ext cx="8520600" cy="2857640"/>
          </a:xfrm>
        </p:spPr>
        <p:txBody>
          <a:bodyPr/>
          <a:lstStyle/>
          <a:p>
            <a:r>
              <a:rPr lang="sv-SE" dirty="0" smtClean="0"/>
              <a:t>Smygande eller plötslig debut.</a:t>
            </a:r>
          </a:p>
          <a:p>
            <a:r>
              <a:rPr lang="sv-SE" dirty="0" smtClean="0"/>
              <a:t>Belastningsrelaterad problematik, </a:t>
            </a:r>
            <a:r>
              <a:rPr lang="sv-SE" dirty="0" err="1" smtClean="0"/>
              <a:t>varesig</a:t>
            </a:r>
            <a:r>
              <a:rPr lang="sv-SE" dirty="0" smtClean="0"/>
              <a:t> över- eller underaktivitet kan leda till långvariga besvär. </a:t>
            </a:r>
          </a:p>
          <a:p>
            <a:r>
              <a:rPr lang="sv-SE" dirty="0" smtClean="0"/>
              <a:t>Samtliga senor, supra- </a:t>
            </a:r>
            <a:r>
              <a:rPr lang="sv-SE" dirty="0" err="1" smtClean="0"/>
              <a:t>infraspinatus</a:t>
            </a:r>
            <a:r>
              <a:rPr lang="sv-SE" dirty="0" smtClean="0"/>
              <a:t>, </a:t>
            </a:r>
            <a:r>
              <a:rPr lang="sv-SE" dirty="0" err="1" smtClean="0"/>
              <a:t>subscapularis</a:t>
            </a:r>
            <a:r>
              <a:rPr lang="sv-SE" dirty="0" smtClean="0"/>
              <a:t>, </a:t>
            </a:r>
            <a:r>
              <a:rPr lang="sv-SE" dirty="0" err="1" smtClean="0"/>
              <a:t>bicep</a:t>
            </a:r>
            <a:r>
              <a:rPr lang="sv-SE" dirty="0" smtClean="0"/>
              <a:t> </a:t>
            </a:r>
            <a:r>
              <a:rPr lang="sv-SE" dirty="0" err="1" smtClean="0"/>
              <a:t>longus</a:t>
            </a:r>
            <a:r>
              <a:rPr lang="sv-SE" dirty="0" smtClean="0"/>
              <a:t> och </a:t>
            </a:r>
            <a:r>
              <a:rPr lang="sv-SE" dirty="0" err="1" smtClean="0"/>
              <a:t>teres</a:t>
            </a:r>
            <a:r>
              <a:rPr lang="sv-SE" dirty="0" smtClean="0"/>
              <a:t> minor. </a:t>
            </a:r>
          </a:p>
          <a:p>
            <a:r>
              <a:rPr lang="sv-SE" dirty="0" smtClean="0"/>
              <a:t>Aktiv rörlighet plus grovkraft ofta begränsad. Även passiv rörlighet kan vara påverkad töjningsintolerans av muskulatur. </a:t>
            </a:r>
          </a:p>
          <a:p>
            <a:pPr marL="114297" indent="0">
              <a:buNone/>
            </a:pPr>
            <a:endParaRPr lang="sv-SE" dirty="0" smtClean="0"/>
          </a:p>
          <a:p>
            <a:r>
              <a:rPr lang="sv-SE" dirty="0" smtClean="0"/>
              <a:t>Om plötslig debut, vad kan vara viktigt att utesluta?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715661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r>
              <a:rPr lang="sv" b="1" dirty="0"/>
              <a:t>Rotatorcuff ruptur</a:t>
            </a:r>
            <a:endParaRPr b="1" dirty="0"/>
          </a:p>
          <a:p>
            <a:endParaRPr dirty="0"/>
          </a:p>
        </p:txBody>
      </p:sp>
      <p:sp>
        <p:nvSpPr>
          <p:cNvPr id="201" name="Google Shape;201;p3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2396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>
              <a:buChar char="-"/>
            </a:pPr>
            <a:r>
              <a:rPr lang="sv" dirty="0"/>
              <a:t>Krävs ofta ett trauma. Ruptur kan ske både av lättare trauma, skaka matta, eller vid t ex fall.</a:t>
            </a:r>
            <a:endParaRPr dirty="0"/>
          </a:p>
          <a:p>
            <a:pPr>
              <a:buChar char="-"/>
            </a:pPr>
            <a:r>
              <a:rPr lang="sv" dirty="0" smtClean="0"/>
              <a:t>Asymptomatiska </a:t>
            </a:r>
            <a:r>
              <a:rPr lang="sv" dirty="0"/>
              <a:t>rupturer är troligen mer vanliga än man tror.</a:t>
            </a:r>
            <a:endParaRPr dirty="0"/>
          </a:p>
          <a:p>
            <a:pPr>
              <a:buChar char="-"/>
            </a:pPr>
            <a:r>
              <a:rPr lang="sv" dirty="0"/>
              <a:t>Vanligast hos personer som är 50 år och uppåt.</a:t>
            </a:r>
            <a:endParaRPr dirty="0"/>
          </a:p>
          <a:p>
            <a:pPr>
              <a:buChar char="-"/>
            </a:pPr>
            <a:r>
              <a:rPr lang="sv" dirty="0"/>
              <a:t>Operation är ett alternativ om patienten är yngre än 65, kan vara aktuellt även om patient är äldre men kräver god fysisk funktion och hälsa.</a:t>
            </a:r>
            <a:endParaRPr dirty="0"/>
          </a:p>
          <a:p>
            <a:pPr>
              <a:buChar char="-"/>
            </a:pPr>
            <a:r>
              <a:rPr lang="sv" dirty="0"/>
              <a:t>Lång rehabilitering oavsett operation eller inte</a:t>
            </a:r>
            <a:r>
              <a:rPr lang="sv" dirty="0" smtClean="0"/>
              <a:t>.</a:t>
            </a:r>
          </a:p>
          <a:p>
            <a:pPr>
              <a:buChar char="-"/>
            </a:pPr>
            <a:endParaRPr lang="sv" dirty="0"/>
          </a:p>
          <a:p>
            <a:pPr>
              <a:buChar char="-"/>
            </a:pPr>
            <a:r>
              <a:rPr lang="sv" dirty="0" smtClean="0"/>
              <a:t>Klinska tester: External rotation lag-sign(spec/sens=93%/97%), Drop-arm sign (spec/sens=73%77%). Pat har ofta avsaknad/nedsatt funktion i elevation vid total ruptur.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32058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/>
                                        <p:tgtEl>
                                          <p:spTgt spid="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/>
                                        <p:tgtEl>
                                          <p:spTgt spid="2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/>
                                        <p:tgtEl>
                                          <p:spTgt spid="2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/>
                                        <p:tgtEl>
                                          <p:spTgt spid="2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/>
                                        <p:tgtEl>
                                          <p:spTgt spid="2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r>
              <a:rPr lang="sv"/>
              <a:t>Artiklar - axel</a:t>
            </a:r>
            <a:endParaRPr/>
          </a:p>
        </p:txBody>
      </p:sp>
      <p:sp>
        <p:nvSpPr>
          <p:cNvPr id="213" name="Google Shape;213;p38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8520600" cy="41259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marL="0" indent="0">
              <a:buNone/>
            </a:pPr>
            <a:r>
              <a:rPr lang="sv" sz="110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Thomas M, Bidwai A, Rangan A, et al. Glenohumeral osteoarthritis. </a:t>
            </a:r>
            <a:r>
              <a:rPr lang="sv" sz="11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Shoulder Elbow</a:t>
            </a:r>
            <a:r>
              <a:rPr lang="sv" sz="110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2016;8(3):203‐214. doi:10.1177/1758573216644183</a:t>
            </a:r>
            <a:endParaRPr sz="1100">
              <a:solidFill>
                <a:schemeClr val="dk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spcBef>
                <a:spcPts val="1600"/>
              </a:spcBef>
              <a:buClr>
                <a:schemeClr val="dk1"/>
              </a:buClr>
              <a:buSzPts val="1100"/>
              <a:buNone/>
            </a:pPr>
            <a:r>
              <a:rPr lang="sv" sz="110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Draghi, F., Scudeller, L., Draghi, A. G., &amp; Bortolotto, C. (2015). Prevalence of subacromial-subdeltoid bursitis in shoulder pain: an ultrasonographic study. </a:t>
            </a:r>
            <a:r>
              <a:rPr lang="sv" sz="11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Journal of ultrasound</a:t>
            </a:r>
            <a:r>
              <a:rPr lang="sv" sz="110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sv" sz="11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18</a:t>
            </a:r>
            <a:r>
              <a:rPr lang="sv" sz="110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(2), 151–158. https://doi.org/10.1007/s40477-015-0167-0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spcBef>
                <a:spcPts val="1200"/>
              </a:spcBef>
              <a:buClr>
                <a:schemeClr val="dk1"/>
              </a:buClr>
              <a:buSzPts val="1100"/>
              <a:buNone/>
            </a:pPr>
            <a:r>
              <a:rPr lang="sv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Julia W, Sarah R. Physiotherapy assessment of shoulder stiffness and how it influences management. Shoulder &amp; Elbow 2015, Vol. 7(3) 205–213 ! The Author(s) 2015 Reprints and permissions: sagepub.co.uk/journalsPermissions.nav DOI: 10.1177/1758573215586152 sel.sagepub.com</a:t>
            </a:r>
            <a:endParaRPr sz="11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sv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Stacey T,</a:t>
            </a:r>
            <a:r>
              <a:rPr lang="sv" sz="1100" baseline="30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sv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Nicholas Taylor,</a:t>
            </a:r>
            <a:r>
              <a:rPr lang="sv" sz="1100" baseline="30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sv" sz="11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Rodney G. Anatomical validity of the Hawkins-Kennedy test  - A pilot study. </a:t>
            </a:r>
            <a:r>
              <a:rPr lang="sv" sz="1100">
                <a:solidFill>
                  <a:srgbClr val="2E2E2E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Received 3 September 2010, Revised 27 January 2011, Accepted 2 February 2011, Available online 4 March 2011.</a:t>
            </a:r>
            <a:endParaRPr sz="1100">
              <a:solidFill>
                <a:srgbClr val="2E2E2E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sv" sz="110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Deans, C. F., Gentile, J. M., &amp; Tao, M. A. (2019). Acromioclavicular joint injuries in overhead athletes: a concise review of injury mechanisms, treatment options, and outcomes. </a:t>
            </a:r>
            <a:r>
              <a:rPr lang="sv" sz="11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Current reviews in musculoskeletal medicine</a:t>
            </a:r>
            <a:r>
              <a:rPr lang="sv" sz="110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sv" sz="11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12</a:t>
            </a:r>
            <a:r>
              <a:rPr lang="sv" sz="110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(2), 80–86. </a:t>
            </a:r>
            <a:r>
              <a:rPr lang="sv" sz="1100" u="sng">
                <a:solidFill>
                  <a:schemeClr val="hlink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https://doi.org/10.1007/s12178-019-09542-w</a:t>
            </a:r>
            <a:endParaRPr sz="1100">
              <a:solidFill>
                <a:schemeClr val="dk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sv" sz="110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Minagawa, H., Yamamoto, N., Abe, H., Fukuda, M., Seki, N., Kikuchi, K., Kijima, H., &amp; Itoi, E. (2013). Prevalence of symptomatic and asymptomatic rotator cuff tears in the general population: From mass-screening in one village. </a:t>
            </a:r>
            <a:r>
              <a:rPr lang="sv" sz="11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Journal of orthopaedics</a:t>
            </a:r>
            <a:r>
              <a:rPr lang="sv" sz="110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sv" sz="11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</a:t>
            </a:r>
            <a:r>
              <a:rPr lang="sv" sz="110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(1), 8–12. </a:t>
            </a:r>
            <a:r>
              <a:rPr lang="sv" sz="1100" u="sng">
                <a:solidFill>
                  <a:schemeClr val="hlink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  <a:hlinkClick r:id="rId4"/>
              </a:rPr>
              <a:t>https://doi.org/10.1016/j.jor.2013.01.008</a:t>
            </a:r>
            <a:endParaRPr sz="1100">
              <a:solidFill>
                <a:schemeClr val="dk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sv" sz="1200">
                <a:solidFill>
                  <a:schemeClr val="accent2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Sansone V, Maiorano E, Galluzzo A, Pascale V. Calcific tendinopathy of the shoulder: clinical perspectives into the mechanisms, pathogenesis, and treatment. </a:t>
            </a:r>
            <a:r>
              <a:rPr lang="sv" sz="1200" i="1">
                <a:solidFill>
                  <a:schemeClr val="accent2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Orthop Res Rev</a:t>
            </a:r>
            <a:r>
              <a:rPr lang="sv" sz="1200">
                <a:solidFill>
                  <a:schemeClr val="accent2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2018;10:63-72. Published 2018 Oct 3. doi:10.2147/ORR.S138225</a:t>
            </a:r>
            <a:endParaRPr sz="1200">
              <a:solidFill>
                <a:schemeClr val="dk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spcBef>
                <a:spcPts val="1200"/>
              </a:spcBef>
              <a:spcAft>
                <a:spcPts val="1000"/>
              </a:spcAft>
              <a:buNone/>
            </a:pPr>
            <a:endParaRPr sz="1100">
              <a:solidFill>
                <a:schemeClr val="dk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980918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5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r>
              <a:rPr lang="sv" dirty="0" smtClean="0"/>
              <a:t>Artiklar knä</a:t>
            </a:r>
            <a:endParaRPr dirty="0"/>
          </a:p>
          <a:p>
            <a:endParaRPr dirty="0"/>
          </a:p>
        </p:txBody>
      </p:sp>
      <p:sp>
        <p:nvSpPr>
          <p:cNvPr id="336" name="Google Shape;336;p58"/>
          <p:cNvSpPr txBox="1">
            <a:spLocks noGrp="1"/>
          </p:cNvSpPr>
          <p:nvPr>
            <p:ph type="body" idx="1"/>
          </p:nvPr>
        </p:nvSpPr>
        <p:spPr>
          <a:xfrm>
            <a:off x="311700" y="698750"/>
            <a:ext cx="8520600" cy="34164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700"/>
              </a:spcBef>
              <a:buNone/>
            </a:pPr>
            <a:r>
              <a:rPr lang="sv" sz="1200" dirty="0">
                <a:solidFill>
                  <a:schemeClr val="accent2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Petersen W, Ellermann A, Gösele-Koppenburg A, et al. Patellofemoral pain syndrome. </a:t>
            </a:r>
            <a:r>
              <a:rPr lang="sv" sz="1200" i="1" dirty="0">
                <a:solidFill>
                  <a:schemeClr val="accent2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Knee Surg Sports Traumatol Arthrosc</a:t>
            </a:r>
            <a:r>
              <a:rPr lang="sv" sz="1200" dirty="0">
                <a:solidFill>
                  <a:schemeClr val="accent2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2014;22(10):2264-2274. doi:10.1007/s00167-013-2759-6</a:t>
            </a:r>
            <a:endParaRPr sz="1200" dirty="0">
              <a:solidFill>
                <a:schemeClr val="accent2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spcBef>
                <a:spcPts val="700"/>
              </a:spcBef>
              <a:buNone/>
            </a:pPr>
            <a:endParaRPr sz="1200" dirty="0">
              <a:solidFill>
                <a:schemeClr val="accent2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spcBef>
                <a:spcPts val="700"/>
              </a:spcBef>
              <a:buNone/>
            </a:pPr>
            <a:r>
              <a:rPr lang="sv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Smith JM, Varacallo M. Osgood Schlatter Disease (Tibial Tubercle Apophysitis) [Updated 2020 Jul 29]. In: StatPearls [Internet]. Treasure Island (FL): StatPearls Publishing; 2020 Jan-.</a:t>
            </a: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spcBef>
                <a:spcPts val="700"/>
              </a:spcBef>
              <a:buNone/>
            </a:pP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spcBef>
                <a:spcPts val="700"/>
              </a:spcBef>
              <a:buNone/>
            </a:pPr>
            <a:r>
              <a:rPr lang="sv" sz="1200" dirty="0">
                <a:solidFill>
                  <a:srgbClr val="222222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Brukner, P., Khan, K., &amp; Brukner, P. (2012). Brukner &amp; Khan's clinical sports medicine. Sydney: McGraw-Hill.</a:t>
            </a:r>
            <a:endParaRPr sz="1200" dirty="0">
              <a:solidFill>
                <a:srgbClr val="222222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buNone/>
            </a:pPr>
            <a:endParaRPr sz="1200" dirty="0">
              <a:solidFill>
                <a:srgbClr val="222222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spcBef>
                <a:spcPts val="700"/>
              </a:spcBef>
              <a:buNone/>
            </a:pPr>
            <a:r>
              <a:rPr lang="sv" sz="1200" dirty="0">
                <a:solidFill>
                  <a:schemeClr val="accent2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Wang X, Chang SM, Yu GR, Rao ZT. Clinical value of the Ottawa ankle rules for diagnosis of fractures in acute ankle injuries. </a:t>
            </a:r>
            <a:r>
              <a:rPr lang="sv" sz="1200" i="1" dirty="0">
                <a:solidFill>
                  <a:schemeClr val="accent2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PLoS One</a:t>
            </a:r>
            <a:r>
              <a:rPr lang="sv" sz="1200" dirty="0">
                <a:solidFill>
                  <a:schemeClr val="accent2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2013;8(4):e63228. Published 2013 Apr 30. doi:10.1371/journal.pone.0063228</a:t>
            </a:r>
            <a:endParaRPr sz="1200" dirty="0">
              <a:solidFill>
                <a:schemeClr val="accent2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spcBef>
                <a:spcPts val="700"/>
              </a:spcBef>
              <a:buNone/>
            </a:pPr>
            <a:endParaRPr sz="1200" dirty="0">
              <a:solidFill>
                <a:schemeClr val="accent2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spcBef>
                <a:spcPts val="700"/>
              </a:spcBef>
              <a:buNone/>
            </a:pPr>
            <a:r>
              <a:rPr lang="sv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Raj MA, Bubnis MA. Knee Meniscal Tears. [Updated 2020 Jul 19]. In: StatPearls [Internet]. Treasure Island (FL): StatPearls Publishing; 2020 Jan-.</a:t>
            </a:r>
            <a:endParaRPr sz="12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spcBef>
                <a:spcPts val="1600"/>
              </a:spcBef>
              <a:buNone/>
            </a:pPr>
            <a:r>
              <a:rPr lang="sv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Evans J, Nielson Jl. Anterior Cruciate Ligament (ACL) Knee Injuries. [Updated 2020 Aug 10]. In: StatPearls [Internet]. Treasure Island (FL): StatPearls Publishing; 2020 Jan-.</a:t>
            </a:r>
            <a:endParaRPr sz="12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sv" sz="1200" dirty="0">
                <a:solidFill>
                  <a:schemeClr val="accent2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Phisitkul P, James SL, Wolf BR, Amendola A. MCL injuries of the knee: current concepts review. </a:t>
            </a:r>
            <a:r>
              <a:rPr lang="sv" sz="1200" i="1" dirty="0">
                <a:solidFill>
                  <a:schemeClr val="accent2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Iowa Orthop J</a:t>
            </a:r>
            <a:r>
              <a:rPr lang="sv" sz="1200" dirty="0">
                <a:solidFill>
                  <a:schemeClr val="accent2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2006;26:77-90.</a:t>
            </a:r>
            <a:endParaRPr sz="12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98378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b="1" dirty="0" smtClean="0"/>
              <a:t>Grundläggande princip för </a:t>
            </a:r>
            <a:r>
              <a:rPr lang="sv-SE" b="1" dirty="0" err="1" smtClean="0"/>
              <a:t>differensiering</a:t>
            </a:r>
            <a:r>
              <a:rPr lang="sv-SE" b="1" dirty="0" smtClean="0"/>
              <a:t> mellan </a:t>
            </a:r>
            <a:r>
              <a:rPr lang="sv-SE" b="1" dirty="0" err="1" smtClean="0"/>
              <a:t>patoanatomisk</a:t>
            </a:r>
            <a:r>
              <a:rPr lang="sv-SE" b="1" dirty="0" smtClean="0"/>
              <a:t> struktur samt bedömning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b="1" dirty="0" err="1"/>
              <a:t>Tendinopathi</a:t>
            </a:r>
            <a:r>
              <a:rPr lang="sv-SE" b="1" dirty="0"/>
              <a:t>: </a:t>
            </a:r>
            <a:r>
              <a:rPr lang="sv-SE" dirty="0"/>
              <a:t>Smygande debut, korrelerad med en lång tid överansträngning av muskulatur. Smärta vid palp + töjning + aktiv rörlighet. </a:t>
            </a:r>
          </a:p>
          <a:p>
            <a:endParaRPr lang="sv-SE" dirty="0"/>
          </a:p>
          <a:p>
            <a:r>
              <a:rPr lang="sv-SE" b="1" dirty="0"/>
              <a:t>Muskelsträckning: </a:t>
            </a:r>
            <a:r>
              <a:rPr lang="sv-SE" dirty="0"/>
              <a:t>Plötslig debut, </a:t>
            </a:r>
            <a:r>
              <a:rPr lang="sv-SE" dirty="0" err="1"/>
              <a:t>evt</a:t>
            </a:r>
            <a:r>
              <a:rPr lang="sv-SE" dirty="0"/>
              <a:t> </a:t>
            </a:r>
            <a:r>
              <a:rPr lang="sv-SE" dirty="0" err="1"/>
              <a:t>hematom</a:t>
            </a:r>
            <a:r>
              <a:rPr lang="sv-SE" dirty="0"/>
              <a:t> med kraftutvecklings förmåga = sträckning. Vid total avsaknad kraft + </a:t>
            </a:r>
            <a:r>
              <a:rPr lang="sv-SE" dirty="0" err="1"/>
              <a:t>hematom</a:t>
            </a:r>
            <a:r>
              <a:rPr lang="sv-SE" dirty="0"/>
              <a:t> </a:t>
            </a:r>
            <a:r>
              <a:rPr lang="sv-SE" dirty="0"/>
              <a:t>= ruptur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b="1" dirty="0"/>
              <a:t>Ledproblematik: </a:t>
            </a:r>
            <a:r>
              <a:rPr lang="sv-SE" dirty="0"/>
              <a:t>Ofta smygande debut. Aktiv=passiv rörlighet, följer ofta kapsulärt mönster, tydligt inskränkt passiv rörlighet jmf med kontralateral sida. 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Hur bedömer vi om patienter upplever smärta vid fler tester? </a:t>
            </a:r>
          </a:p>
          <a:p>
            <a:pPr lvl="1"/>
            <a:r>
              <a:rPr lang="sv-SE" sz="1500" dirty="0"/>
              <a:t>Vilket test gav tydligast svar, samt begränsade patienten mest? </a:t>
            </a:r>
          </a:p>
          <a:p>
            <a:pPr lvl="1"/>
            <a:r>
              <a:rPr lang="sv-SE" sz="1500" dirty="0"/>
              <a:t>Fråga patienten om igenkännande symtom, mest smärtsamt. </a:t>
            </a:r>
            <a:endParaRPr lang="sv-SE" sz="1500" dirty="0"/>
          </a:p>
        </p:txBody>
      </p:sp>
    </p:spTree>
    <p:extLst>
      <p:ext uri="{BB962C8B-B14F-4D97-AF65-F5344CB8AC3E}">
        <p14:creationId xmlns:p14="http://schemas.microsoft.com/office/powerpoint/2010/main" val="1189555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smtClean="0"/>
              <a:t>Patientfall 1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26 årig fotbollsspelare söker för smygande debuterande höftledssmärta som eskalerat senaste månaden. I status finner du ytterlägessmärta i höftabduktion samt inåtrotation. Smärtar längst ned i </a:t>
            </a:r>
            <a:r>
              <a:rPr lang="sv-SE" dirty="0" err="1" smtClean="0"/>
              <a:t>benböj</a:t>
            </a:r>
            <a:r>
              <a:rPr lang="sv-SE" dirty="0"/>
              <a:t> </a:t>
            </a:r>
            <a:r>
              <a:rPr lang="sv-SE" dirty="0" smtClean="0"/>
              <a:t>samt </a:t>
            </a:r>
            <a:r>
              <a:rPr lang="sv-SE" dirty="0" err="1" smtClean="0"/>
              <a:t>host</a:t>
            </a:r>
            <a:r>
              <a:rPr lang="sv-SE" dirty="0" smtClean="0"/>
              <a:t>/nyssmärta.</a:t>
            </a:r>
          </a:p>
          <a:p>
            <a:r>
              <a:rPr lang="sv-SE" dirty="0" smtClean="0"/>
              <a:t>Diskutera!</a:t>
            </a:r>
          </a:p>
          <a:p>
            <a:r>
              <a:rPr lang="sv-SE" dirty="0" smtClean="0"/>
              <a:t>Vad mer vill vi veta?</a:t>
            </a:r>
          </a:p>
          <a:p>
            <a:r>
              <a:rPr lang="sv-SE" dirty="0" smtClean="0"/>
              <a:t>Vilka tester vill vi utföra?</a:t>
            </a:r>
          </a:p>
          <a:p>
            <a:r>
              <a:rPr lang="sv-SE" dirty="0" smtClean="0"/>
              <a:t>Möjlig diagnos och </a:t>
            </a:r>
            <a:r>
              <a:rPr lang="sv-SE" dirty="0" err="1" smtClean="0"/>
              <a:t>diff</a:t>
            </a:r>
            <a:r>
              <a:rPr lang="sv-SE" dirty="0" smtClean="0"/>
              <a:t>?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96700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Höft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Diagnoser: Artros, fraktur, FAI (</a:t>
            </a:r>
            <a:r>
              <a:rPr lang="sv-SE" dirty="0" err="1" smtClean="0"/>
              <a:t>femuro</a:t>
            </a:r>
            <a:r>
              <a:rPr lang="sv-SE" dirty="0" smtClean="0"/>
              <a:t> </a:t>
            </a:r>
            <a:r>
              <a:rPr lang="sv-SE" dirty="0" err="1" smtClean="0"/>
              <a:t>acetabulärt</a:t>
            </a:r>
            <a:r>
              <a:rPr lang="sv-SE" dirty="0" smtClean="0"/>
              <a:t> </a:t>
            </a:r>
            <a:r>
              <a:rPr lang="sv-SE" dirty="0" err="1" smtClean="0"/>
              <a:t>impingement</a:t>
            </a:r>
            <a:r>
              <a:rPr lang="sv-SE" dirty="0" smtClean="0"/>
              <a:t>), stressfraktur(osteoporos, </a:t>
            </a:r>
            <a:r>
              <a:rPr lang="sv-SE" dirty="0" err="1" smtClean="0"/>
              <a:t>snapping</a:t>
            </a:r>
            <a:r>
              <a:rPr lang="sv-SE" dirty="0" smtClean="0"/>
              <a:t> hip/</a:t>
            </a:r>
            <a:r>
              <a:rPr lang="sv-SE" dirty="0" err="1" smtClean="0"/>
              <a:t>bursit</a:t>
            </a:r>
            <a:r>
              <a:rPr lang="sv-SE" dirty="0"/>
              <a:t> </a:t>
            </a:r>
            <a:r>
              <a:rPr lang="sv-SE" dirty="0" smtClean="0"/>
              <a:t>och </a:t>
            </a:r>
            <a:r>
              <a:rPr lang="sv-SE" dirty="0" err="1" smtClean="0"/>
              <a:t>tendinopathier</a:t>
            </a:r>
            <a:r>
              <a:rPr lang="sv-SE" dirty="0" smtClean="0"/>
              <a:t>/</a:t>
            </a:r>
            <a:r>
              <a:rPr lang="sv-SE" dirty="0" err="1" smtClean="0"/>
              <a:t>gluteal</a:t>
            </a:r>
            <a:r>
              <a:rPr lang="sv-SE" dirty="0" smtClean="0"/>
              <a:t> </a:t>
            </a:r>
            <a:r>
              <a:rPr lang="sv-SE" dirty="0" err="1" smtClean="0"/>
              <a:t>tendinit</a:t>
            </a:r>
            <a:r>
              <a:rPr lang="sv-SE" dirty="0" smtClean="0"/>
              <a:t> </a:t>
            </a:r>
          </a:p>
          <a:p>
            <a:r>
              <a:rPr lang="sv-SE" dirty="0" err="1" smtClean="0"/>
              <a:t>Patoanatomiska</a:t>
            </a:r>
            <a:r>
              <a:rPr lang="sv-SE" dirty="0" smtClean="0"/>
              <a:t> strukturer: Mjukdel, led, skelett, nerv och kärl.</a:t>
            </a:r>
          </a:p>
          <a:p>
            <a:r>
              <a:rPr lang="sv-SE" dirty="0" smtClean="0"/>
              <a:t>Diffa alltid rygg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40029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Höftartros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10% av befolkningen över 60 år.</a:t>
            </a:r>
          </a:p>
          <a:p>
            <a:r>
              <a:rPr lang="sv-SE" dirty="0" smtClean="0"/>
              <a:t>Belastningssmärta, stelhet, </a:t>
            </a:r>
            <a:r>
              <a:rPr lang="sv-SE" dirty="0" err="1" smtClean="0"/>
              <a:t>vilovärk</a:t>
            </a:r>
            <a:r>
              <a:rPr lang="sv-SE" dirty="0" smtClean="0"/>
              <a:t> efter ansträngning, nedsatt rörlighet </a:t>
            </a:r>
            <a:r>
              <a:rPr lang="sv-SE" dirty="0" err="1" smtClean="0"/>
              <a:t>enl</a:t>
            </a:r>
            <a:r>
              <a:rPr lang="sv-SE" dirty="0" smtClean="0"/>
              <a:t> kapsulärt mönster (vanligtvis)</a:t>
            </a:r>
          </a:p>
          <a:p>
            <a:r>
              <a:rPr lang="sv-SE" dirty="0" smtClean="0"/>
              <a:t>Långsamt </a:t>
            </a:r>
            <a:r>
              <a:rPr lang="sv-SE" dirty="0" err="1" smtClean="0"/>
              <a:t>progredierande</a:t>
            </a:r>
            <a:r>
              <a:rPr lang="sv-SE" dirty="0" smtClean="0"/>
              <a:t>/smygande debut</a:t>
            </a:r>
          </a:p>
          <a:p>
            <a:r>
              <a:rPr lang="sv-SE" dirty="0" smtClean="0"/>
              <a:t>Pat pekar i ljumske/skinka för lokalisation</a:t>
            </a:r>
          </a:p>
          <a:p>
            <a:r>
              <a:rPr lang="sv-SE" dirty="0" smtClean="0"/>
              <a:t>Igångsättningsbesvär</a:t>
            </a:r>
          </a:p>
          <a:p>
            <a:r>
              <a:rPr lang="sv-SE" dirty="0" smtClean="0"/>
              <a:t>Rörelseinskränkning antyder progress av ledpåverkan.</a:t>
            </a:r>
          </a:p>
        </p:txBody>
      </p:sp>
    </p:spTree>
    <p:extLst>
      <p:ext uri="{BB962C8B-B14F-4D97-AF65-F5344CB8AC3E}">
        <p14:creationId xmlns:p14="http://schemas.microsoft.com/office/powerpoint/2010/main" val="1448543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FAI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28650" y="1378878"/>
            <a:ext cx="3679333" cy="3263504"/>
          </a:xfrm>
        </p:spPr>
        <p:txBody>
          <a:bodyPr/>
          <a:lstStyle/>
          <a:p>
            <a:r>
              <a:rPr lang="sv-SE" dirty="0" smtClean="0"/>
              <a:t>Inklämning i höftled</a:t>
            </a:r>
          </a:p>
          <a:p>
            <a:r>
              <a:rPr lang="sv-SE" dirty="0" smtClean="0"/>
              <a:t>Vanligen män mellan 25-50 år</a:t>
            </a:r>
          </a:p>
          <a:p>
            <a:r>
              <a:rPr lang="sv-SE" dirty="0" smtClean="0"/>
              <a:t>Svårigheter i </a:t>
            </a:r>
            <a:r>
              <a:rPr lang="sv-SE" dirty="0" err="1" smtClean="0"/>
              <a:t>ytterläge</a:t>
            </a:r>
            <a:r>
              <a:rPr lang="sv-SE" dirty="0" smtClean="0"/>
              <a:t>, ex </a:t>
            </a:r>
            <a:r>
              <a:rPr lang="sv-SE" dirty="0" err="1" smtClean="0"/>
              <a:t>huksitta</a:t>
            </a:r>
            <a:endParaRPr lang="sv-SE" dirty="0" smtClean="0"/>
          </a:p>
          <a:p>
            <a:r>
              <a:rPr lang="sv-SE" dirty="0" smtClean="0"/>
              <a:t>Ej kapsulärt mönster</a:t>
            </a:r>
          </a:p>
          <a:p>
            <a:r>
              <a:rPr lang="sv-SE" dirty="0" smtClean="0"/>
              <a:t>Kan ibland ses som röntgenfynd: </a:t>
            </a:r>
            <a:r>
              <a:rPr lang="sv-SE" dirty="0" err="1" smtClean="0"/>
              <a:t>Cam</a:t>
            </a:r>
            <a:r>
              <a:rPr lang="sv-SE" dirty="0" smtClean="0"/>
              <a:t>/</a:t>
            </a:r>
            <a:r>
              <a:rPr lang="sv-SE" dirty="0" err="1" smtClean="0"/>
              <a:t>pincher</a:t>
            </a:r>
            <a:r>
              <a:rPr lang="sv-SE" dirty="0" smtClean="0"/>
              <a:t> deformitet 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7038" y="1268017"/>
            <a:ext cx="2986088" cy="2421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618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Snapping</a:t>
            </a:r>
            <a:r>
              <a:rPr lang="sv-SE" dirty="0" smtClean="0"/>
              <a:t> hip/</a:t>
            </a:r>
            <a:r>
              <a:rPr lang="sv-SE" dirty="0" err="1" smtClean="0"/>
              <a:t>bursit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22515" y="1369219"/>
            <a:ext cx="4539342" cy="3263504"/>
          </a:xfrm>
        </p:spPr>
        <p:txBody>
          <a:bodyPr/>
          <a:lstStyle/>
          <a:p>
            <a:r>
              <a:rPr lang="sv-SE" dirty="0" smtClean="0"/>
              <a:t>Förutsägbar, ex vid kompression av </a:t>
            </a:r>
            <a:r>
              <a:rPr lang="sv-SE" dirty="0" err="1" smtClean="0"/>
              <a:t>bursa</a:t>
            </a:r>
            <a:r>
              <a:rPr lang="sv-SE" dirty="0" smtClean="0"/>
              <a:t> leder till smärta</a:t>
            </a:r>
          </a:p>
          <a:p>
            <a:r>
              <a:rPr lang="sv-SE" dirty="0" smtClean="0"/>
              <a:t>Ljudlig smärtsamt ”klickande” och av </a:t>
            </a:r>
            <a:r>
              <a:rPr lang="sv-SE" dirty="0" err="1" smtClean="0"/>
              <a:t>senövergång</a:t>
            </a:r>
            <a:r>
              <a:rPr lang="sv-SE" dirty="0"/>
              <a:t>.</a:t>
            </a:r>
            <a:r>
              <a:rPr lang="sv-SE" dirty="0" smtClean="0"/>
              <a:t> </a:t>
            </a:r>
            <a:r>
              <a:rPr lang="sv-SE" dirty="0"/>
              <a:t>S</a:t>
            </a:r>
            <a:r>
              <a:rPr lang="sv-SE" dirty="0" smtClean="0"/>
              <a:t>märtfritt=</a:t>
            </a:r>
            <a:r>
              <a:rPr lang="sv-SE" dirty="0" err="1" smtClean="0"/>
              <a:t>opatologiskt</a:t>
            </a:r>
            <a:endParaRPr lang="sv-SE" dirty="0" smtClean="0"/>
          </a:p>
          <a:p>
            <a:r>
              <a:rPr lang="sv-SE" dirty="0" smtClean="0"/>
              <a:t>Intra-</a:t>
            </a:r>
            <a:r>
              <a:rPr lang="sv-SE" dirty="0" err="1" smtClean="0"/>
              <a:t>artikulär</a:t>
            </a:r>
            <a:r>
              <a:rPr lang="sv-SE" dirty="0" smtClean="0"/>
              <a:t> </a:t>
            </a:r>
            <a:r>
              <a:rPr lang="sv-SE" dirty="0" err="1" smtClean="0"/>
              <a:t>illiopsoassena</a:t>
            </a:r>
            <a:r>
              <a:rPr lang="sv-SE" dirty="0" smtClean="0"/>
              <a:t> glider </a:t>
            </a:r>
            <a:r>
              <a:rPr lang="sv-SE" dirty="0" err="1" smtClean="0"/>
              <a:t>illiopectinalt</a:t>
            </a:r>
            <a:r>
              <a:rPr lang="sv-SE" dirty="0" smtClean="0"/>
              <a:t>/</a:t>
            </a:r>
            <a:r>
              <a:rPr lang="sv-SE" dirty="0" err="1" smtClean="0"/>
              <a:t>caput</a:t>
            </a:r>
            <a:r>
              <a:rPr lang="sv-SE" dirty="0" smtClean="0"/>
              <a:t> </a:t>
            </a:r>
            <a:r>
              <a:rPr lang="sv-SE" dirty="0" err="1" smtClean="0"/>
              <a:t>femur</a:t>
            </a:r>
            <a:r>
              <a:rPr lang="sv-SE" dirty="0" smtClean="0"/>
              <a:t> </a:t>
            </a:r>
          </a:p>
          <a:p>
            <a:r>
              <a:rPr lang="sv-SE" dirty="0" smtClean="0"/>
              <a:t>Extra-</a:t>
            </a:r>
            <a:r>
              <a:rPr lang="sv-SE" dirty="0" err="1" smtClean="0"/>
              <a:t>artikulär</a:t>
            </a:r>
            <a:r>
              <a:rPr lang="sv-SE" dirty="0" smtClean="0"/>
              <a:t> ITB över </a:t>
            </a:r>
            <a:r>
              <a:rPr lang="sv-SE" dirty="0" err="1" smtClean="0"/>
              <a:t>throcanter</a:t>
            </a:r>
            <a:r>
              <a:rPr lang="sv-SE" dirty="0" smtClean="0"/>
              <a:t> major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5828" y="1005540"/>
            <a:ext cx="4068428" cy="3399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39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</a:t>
            </a:r>
            <a:r>
              <a:rPr lang="sv-SE" dirty="0" smtClean="0"/>
              <a:t>atientfall 2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14 årig tjej som spelar fotboll och handboll. Beskriver en aktivitetsrelaterad huggande smärta i knät. Upplevs som instabilt och kan ofta svullna efter fotbollsmatcher. Mycket god rörlighet i andra leder i kroppen.</a:t>
            </a:r>
          </a:p>
          <a:p>
            <a:endParaRPr lang="sv-SE" dirty="0" smtClean="0"/>
          </a:p>
          <a:p>
            <a:r>
              <a:rPr lang="sv-SE" dirty="0" smtClean="0"/>
              <a:t>Diskutera!</a:t>
            </a:r>
          </a:p>
          <a:p>
            <a:r>
              <a:rPr lang="sv-SE" dirty="0" smtClean="0"/>
              <a:t>Anamnes tillägg?</a:t>
            </a:r>
          </a:p>
          <a:p>
            <a:r>
              <a:rPr lang="sv-SE" dirty="0" smtClean="0"/>
              <a:t>Kliniska tester?</a:t>
            </a:r>
          </a:p>
          <a:p>
            <a:r>
              <a:rPr lang="sv-SE" dirty="0" smtClean="0"/>
              <a:t>Diagnos/</a:t>
            </a:r>
            <a:r>
              <a:rPr lang="sv-SE" dirty="0" err="1" smtClean="0"/>
              <a:t>diff</a:t>
            </a:r>
            <a:r>
              <a:rPr lang="sv-SE" dirty="0"/>
              <a:t>?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63568606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LLPublishDate xmlns="http://schemas.microsoft.com/sharepoint/v3">2025-08-17T22:00:00+00:00</NLLPublishDate>
    <NLLPublished xmlns="http://schemas.microsoft.com/sharepoint/v3" xsi:nil="true"/>
    <NLLPublishingstatus xmlns="http://schemas.microsoft.com/sharepoint/v3">Publicerad</NLLPublishingstatus>
    <NLLDocumentIDValue xmlns="http://schemas.microsoft.com/sharepoint/v3">ARBGRP814-62237006-356</NLLDocumentIDValue>
    <NLLThinningTime xmlns="http://schemas.microsoft.com/sharepoint/v3">2028-08-17T22:00:00+00:00</NLLThinningTime>
    <NLLPublishDateQuickpart xmlns="http://schemas.microsoft.com/sharepoint/v3">2025-08-18</NLLPublishDateQuickpart>
    <NLLInformationCollectionTaxHTField0 xmlns="http://schemas.microsoft.com/sharepoint/v3">
      <Terms xmlns="http://schemas.microsoft.com/office/infopath/2007/PartnerControls"/>
    </NLLInformationCollectionTaxHTField0>
    <NLLLockWorkflows xmlns="http://schemas.microsoft.com/sharepoint/v3">false</NLLLockWorkflows>
    <NLLEstablishedByQuickpart xmlns="http://schemas.microsoft.com/sharepoint/v3">Anna Beck</NLLEstablishedByQuickpart>
    <prdProcessTaxHTField0 xmlns="http://schemas.microsoft.com/sharepoint/v3">
      <Terms xmlns="http://schemas.microsoft.com/office/infopath/2007/PartnerControls"/>
    </prdProcessTaxHTField0>
    <AnsvarigQuickpart xmlns="http://schemas.microsoft.com/sharepoint/v3">Anna Beck</AnsvarigQuickpart>
    <NLLEstablishedBy xmlns="http://schemas.microsoft.com/sharepoint/v3">
      <UserInfo>
        <DisplayName>Anna Beck</DisplayName>
        <AccountId>1180</AccountId>
        <AccountType/>
      </UserInfo>
    </NLLEstablishedBy>
    <NLLStakeholder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Division Nära</TermName>
          <TermId xmlns="http://schemas.microsoft.com/office/infopath/2007/PartnerControls">bc153e3c-85ea-45cf-bce9-ae26fafd6374</TermId>
        </TermInfo>
      </Terms>
    </NLLStakeholderTaxHTField0>
    <NLLDocumentType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Presentation</TermName>
          <TermId xmlns="http://schemas.microsoft.com/office/infopath/2007/PartnerControls">981e6eac-a633-4de2-91a2-d5e48e1c0d00</TermId>
        </TermInfo>
      </Terms>
    </NLLDocumentTypeTaxHTField0>
    <NLLVersion xmlns="http://schemas.microsoft.com/sharepoint/v3">5.0</NLLVersion>
    <NLLInformationclass xmlns="http://schemas.microsoft.com/sharepoint/v3">Publik</NLLInformationclass>
    <NLLModifiedBy xmlns="http://schemas.microsoft.com/sharepoint/v3">Anna Beck</NLLModifiedBy>
    <NLLProducerPlace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Kompetensenheten</TermName>
          <TermId xmlns="http://schemas.microsoft.com/office/infopath/2007/PartnerControls">42e26e02-a456-42cb-bd9d-6e9d47651667</TermId>
        </TermInfo>
      </Terms>
    </NLLProducerPlaceTaxHTField0>
    <VersionComment xmlns="http://schemas.microsoft.com/sharepoint/v3" xsi:nil="true"/>
    <NLLDiarienummer xmlns="http://schemas.microsoft.com/sharepoint/v3" xsi:nil="true"/>
    <TaxKeywordTaxHTField xmlns="c7918ce9-5289-4a18-805d-4141408e948c">
      <Terms xmlns="http://schemas.microsoft.com/office/infopath/2007/PartnerControls">
        <TermInfo xmlns="http://schemas.microsoft.com/office/infopath/2007/PartnerControls">
          <TermName xmlns="http://schemas.microsoft.com/office/infopath/2007/PartnerControls">kompetensenheten-rörelseorgan</TermName>
          <TermId xmlns="http://schemas.microsoft.com/office/infopath/2007/PartnerControls">dc4fb7a3-e5cc-4db4-a31c-14f5a599ea24</TermId>
        </TermInfo>
      </Terms>
    </TaxKeywordTaxHTField>
    <_dlc_DocId xmlns="c7918ce9-5289-4a18-805d-4141408e948c">ARBGRP814-62237006-356</_dlc_DocId>
    <_dlc_DocIdUrl xmlns="c7918ce9-5289-4a18-805d-4141408e948c">
      <Url>http://spportal.extvis.local/process/administrativ/_layouts/15/DocIdRedir.aspx?ID=ARBGRP814-62237006-356</Url>
      <Description>ARBGRP814-62237006-356</Description>
    </_dlc_DocIdUrl>
    <_dlc_DocIdPersistId xmlns="c7918ce9-5289-4a18-805d-4141408e948c">true</_dlc_DocIdPersistId>
    <_dlc_ExpireDateSaved xmlns="http://schemas.microsoft.com/sharepoint/v3" xsi:nil="true"/>
    <_dlc_ExpireDate xmlns="http://schemas.microsoft.com/sharepoint/v3">2028-09-17T22:00:00+00:00</_dlc_ExpireDate>
    <VIS_DocumentId xmlns="e1dec489-f745-4ed5-9c00-958a11aea6df">
      <Url>https://samarbeta.nll.se/producentplats/kompetensenheten/_layouts/15/DocIdRedir.aspx?ID=ARBGRP814-62237006-356</Url>
      <Description>ARBGRP814-62237006-356</Description>
    </VIS_DocumentId>
    <VISResponsible xmlns="e1dec489-f745-4ed5-9c00-958a11aea6df">
      <UserInfo>
        <DisplayName>Anna Beck</DisplayName>
        <AccountId>1180</AccountId>
        <AccountType/>
      </UserInfo>
    </VISResponsible>
    <DocumentStatus xmlns="e1dec489-f745-4ed5-9c00-958a11aea6df">
      <Url>https://samarbeta.nll.se/producentplats/kompetensenheten/_layouts/15/wrkstat.aspx?List=77f33979-66c4-45c8-9f24-50cd919a6bc8&amp;WorkflowInstanceName=910581ff-671f-437d-a6fe-8fc77d784de6</Url>
      <Description>Publicerad</Description>
    </DocumentStatus>
    <_dlc_Exempt xmlns="http://schemas.microsoft.com/sharepoint/v3">false</_dlc_Exempt>
  </documentManagement>
</p:properties>
</file>

<file path=customXml/item2.xml><?xml version="1.0" encoding="utf-8"?>
<?mso-contentType ?>
<p:Policy xmlns:p="office.server.policy" id="" local="true">
  <p:Name>Informerande</p:Name>
  <p:Description/>
  <p:Statement/>
  <p:PolicyItems>
    <p:PolicyItem featureId="Microsoft.Office.RecordsManagement.PolicyFeatures.Expiration" staticId="0x010100D7963E0E5B7A40E5AEA07389401D709F007B1238BBD93543428C20870054E92DBF|1214505165" UniqueId="15436f43-43ec-43f4-afa0-3fdfa097cfae">
      <p:Name>Bevarande</p:Name>
      <p:Description>Automatisk schemaläggning av innehåll som ska bearbetas, och utföra en bevarandeåtgärd på innehåll som har nått sitt förfallodatum.</p:Description>
      <p:CustomData>
        <Schedules nextStageId="3" default="true">
          <Schedule type="Default">
            <stages>
              <data stageId="1" recur="true" offset="36" unit="months">
                <formula id="Microsoft.Office.RecordsManagement.PolicyFeatures.Expiration.Formula.BuiltIn">
                  <number>0</number>
                  <property>NLLThinningTime</property>
                  <propertyid>2793489f-7251-475b-a975-480031914936</propertyid>
                  <period>months</period>
                </formula>
                <action type="workflow" id="d9837362-db90-41fe-8d27-3f4e28fd673a"/>
              </data>
              <data stageId="2">
                <formula id="Microsoft.Office.RecordsManagement.PolicyFeatures.Expiration.Formula.BuiltIn">
                  <number>1</number>
                  <property>NLLThinningTime</property>
                  <propertyid>2793489f-7251-475b-a975-480031914936</propertyid>
                  <period>months</period>
                </formula>
                <action type="action" id="Microsoft.Office.RecordsManagement.PolicyFeatures.Expiration.Action.MoveToRecycleBin"/>
              </data>
            </stages>
          </Schedule>
        </Schedules>
      </p:CustomData>
    </p:PolicyItem>
  </p:PolicyItems>
</p:Policy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Informerande dokument" ma:contentTypeID="0x010100D7963E0E5B7A40E5AEA07389401D709F007B1238BBD93543428C20870054E92DBF0100907CEEA6569A954C976B7824CE75F91F" ma:contentTypeVersion="1901" ma:contentTypeDescription="Informerande dokument" ma:contentTypeScope="" ma:versionID="707839746edcbaaa9aa34854d64856ee">
  <xsd:schema xmlns:xsd="http://www.w3.org/2001/XMLSchema" xmlns:xs="http://www.w3.org/2001/XMLSchema" xmlns:p="http://schemas.microsoft.com/office/2006/metadata/properties" xmlns:ns1="http://schemas.microsoft.com/sharepoint/v3" xmlns:ns2="c7918ce9-5289-4a18-805d-4141408e948c" xmlns:ns3="e1dec489-f745-4ed5-9c00-958a11aea6df" targetNamespace="http://schemas.microsoft.com/office/2006/metadata/properties" ma:root="true" ma:fieldsID="5d4a77ae3822e7c307aa6591e85fc8cf" ns1:_="" ns2:_="" ns3:_="">
    <xsd:import namespace="http://schemas.microsoft.com/sharepoint/v3"/>
    <xsd:import namespace="c7918ce9-5289-4a18-805d-4141408e948c"/>
    <xsd:import namespace="e1dec489-f745-4ed5-9c00-958a11aea6d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VIS_DocumentId" minOccurs="0"/>
                <xsd:element ref="ns1:NLLStakeholderTaxHTField0" minOccurs="0"/>
                <xsd:element ref="ns2:TaxKeywordTaxHTField" minOccurs="0"/>
                <xsd:element ref="ns3:DocumentStatus" minOccurs="0"/>
                <xsd:element ref="ns1:NLLInformationclass"/>
                <xsd:element ref="ns1:NLLThinningTime" minOccurs="0"/>
                <xsd:element ref="ns3:VISResponsible"/>
                <xsd:element ref="ns1:AnsvarigQuickpart" minOccurs="0"/>
                <xsd:element ref="ns1:NLLDocumentTypeTaxHTField0" minOccurs="0"/>
                <xsd:element ref="ns1:_dlc_Exempt" minOccurs="0"/>
                <xsd:element ref="ns1:_dlc_ExpireDateSaved" minOccurs="0"/>
                <xsd:element ref="ns1:_dlc_ExpireDate" minOccurs="0"/>
                <xsd:element ref="ns1:prdProcessTaxHTField0" minOccurs="0"/>
                <xsd:element ref="ns1:NLLVersion" minOccurs="0"/>
                <xsd:element ref="ns1:NLLModifiedBy" minOccurs="0"/>
                <xsd:element ref="ns1:NLLDocumentIDValue" minOccurs="0"/>
                <xsd:element ref="ns1:NLLPublishingstatus" minOccurs="0"/>
                <xsd:element ref="ns1:NLLDiarienummer" minOccurs="0"/>
                <xsd:element ref="ns1:NLLPublishDate" minOccurs="0"/>
                <xsd:element ref="ns1:NLLInformationCollectionTaxHTField0" minOccurs="0"/>
                <xsd:element ref="ns1:NLLProducerPlaceTaxHTField0" minOccurs="0"/>
                <xsd:element ref="ns1:NLLEstablishedBy"/>
                <xsd:element ref="ns1:NLLEstablishedByQuickpart" minOccurs="0"/>
                <xsd:element ref="ns1:VersionComment" minOccurs="0"/>
                <xsd:element ref="ns1:NLLPublishDateQuickpart" minOccurs="0"/>
                <xsd:element ref="ns1:NLLLockWorkflows" minOccurs="0"/>
                <xsd:element ref="ns1:NLLPublish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NLLStakeholderTaxHTField0" ma:index="13" nillable="true" ma:taxonomy="true" ma:internalName="NLLStakeholderTaxHTField0" ma:taxonomyFieldName="NLLStakeholder" ma:displayName="Gäller för verksamhet" ma:fieldId="{fc9b4796-81cc-4809-b89e-b480826c68b7}" ma:taxonomyMulti="true" ma:sspId="39d54842-4abd-4019-b0bf-19e71d696155" ma:termSetId="012a677c-9277-4d4c-83ea-a9768cc2772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LLInformationclass" ma:index="17" ma:displayName="Informationsklass" ma:internalName="NLLInformationclass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NLLThinningTime" ma:index="19" nillable="true" ma:displayName="Gallringsfrist" ma:format="DateOnly" ma:hidden="true" ma:internalName="NLLThinningTime">
      <xsd:simpleType>
        <xsd:restriction base="dms:DateTime"/>
      </xsd:simpleType>
    </xsd:element>
    <xsd:element name="AnsvarigQuickpart" ma:index="21" nillable="true" ma:displayName="AnsvarigQuickpart" ma:hidden="true" ma:internalName="AnsvarigQuickpart">
      <xsd:simpleType>
        <xsd:restriction base="dms:Text"/>
      </xsd:simpleType>
    </xsd:element>
    <xsd:element name="NLLDocumentTypeTaxHTField0" ma:index="23" ma:taxonomy="true" ma:internalName="NLLDocumentTypeTaxHTField0" ma:taxonomyFieldName="NLLDocumentType" ma:displayName="Dokumenttyp" ma:fieldId="{38578a5b-744a-40d6-84e1-ab48bc8b5a57}" ma:sspId="39d54842-4abd-4019-b0bf-19e71d696155" ma:termSetId="52dfd850-14dd-4e84-a867-57b1223f01a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_dlc_Exempt" ma:index="24" nillable="true" ma:displayName="Undanta från princip" ma:hidden="true" ma:internalName="_dlc_Exempt" ma:readOnly="true">
      <xsd:simpleType>
        <xsd:restriction base="dms:Unknown"/>
      </xsd:simpleType>
    </xsd:element>
    <xsd:element name="_dlc_ExpireDateSaved" ma:index="25" nillable="true" ma:displayName="Originalförfallodag" ma:hidden="true" ma:internalName="_dlc_ExpireDateSaved" ma:readOnly="true">
      <xsd:simpleType>
        <xsd:restriction base="dms:DateTime"/>
      </xsd:simpleType>
    </xsd:element>
    <xsd:element name="_dlc_ExpireDate" ma:index="26" nillable="true" ma:displayName="Förfallodatum" ma:description="" ma:hidden="true" ma:indexed="true" ma:internalName="_dlc_ExpireDate" ma:readOnly="true">
      <xsd:simpleType>
        <xsd:restriction base="dms:DateTime"/>
      </xsd:simpleType>
    </xsd:element>
    <xsd:element name="prdProcessTaxHTField0" ma:index="27" nillable="true" ma:taxonomy="true" ma:internalName="prdProcessTaxHTField0" ma:taxonomyFieldName="prdProcess" ma:displayName="Process" ma:fieldId="{7458416b-87c5-4f2a-97ed-9ee5dd1e516d}" ma:taxonomyMulti="true" ma:sspId="39d54842-4abd-4019-b0bf-19e71d696155" ma:termSetId="747d8a4a-b066-47e6-b826-8f1c93ac400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LLVersion" ma:index="28" nillable="true" ma:displayName="Version" ma:internalName="NLLVersion" ma:readOnly="false">
      <xsd:simpleType>
        <xsd:restriction base="dms:Text"/>
      </xsd:simpleType>
    </xsd:element>
    <xsd:element name="NLLModifiedBy" ma:index="29" nillable="true" ma:displayName="Upprättad av" ma:hidden="true" ma:internalName="NLLModifiedBy">
      <xsd:simpleType>
        <xsd:restriction base="dms:Text"/>
      </xsd:simpleType>
    </xsd:element>
    <xsd:element name="NLLDocumentIDValue" ma:index="30" nillable="true" ma:displayName="Dokument-Id Värde" ma:hidden="true" ma:internalName="NLLDocumentIDValue">
      <xsd:simpleType>
        <xsd:restriction base="dms:Text"/>
      </xsd:simpleType>
    </xsd:element>
    <xsd:element name="NLLPublishingstatus" ma:index="31" nillable="true" ma:displayName="Publiceringsstatus" ma:internalName="NLLPublishingstatus" ma:readOnly="false">
      <xsd:simpleType>
        <xsd:restriction base="dms:Choice">
          <xsd:enumeration value="Ej Publicerad"/>
          <xsd:enumeration value="Publicerad"/>
          <xsd:enumeration value="Avpublicerad"/>
          <xsd:enumeration value="Revidering krävs"/>
          <xsd:enumeration value="Revidering pågår"/>
        </xsd:restriction>
      </xsd:simpleType>
    </xsd:element>
    <xsd:element name="NLLDiarienummer" ma:index="32" nillable="true" ma:displayName="Diarienummer" ma:description="" ma:internalName="NLLDiarienummer" ma:readOnly="false">
      <xsd:simpleType>
        <xsd:restriction base="dms:Text"/>
      </xsd:simpleType>
    </xsd:element>
    <xsd:element name="NLLPublishDate" ma:index="34" nillable="true" ma:displayName="Publiceringsdatum" ma:format="DateOnly" ma:hidden="true" ma:internalName="NLLPublishDate">
      <xsd:simpleType>
        <xsd:restriction base="dms:DateTime"/>
      </xsd:simpleType>
    </xsd:element>
    <xsd:element name="NLLInformationCollectionTaxHTField0" ma:index="35" nillable="true" ma:taxonomy="true" ma:internalName="NLLInformationCollectionTaxHTField0" ma:taxonomyFieldName="NLLInformationCollection" ma:displayName="Informationssamling" ma:fieldId="{5965f86f-d738-4017-88d8-24d6ef34a791}" ma:taxonomyMulti="true" ma:sspId="39d54842-4abd-4019-b0bf-19e71d696155" ma:termSetId="60e00f7a-77a4-4c71-b63e-bae2eb97b37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LLProducerPlaceTaxHTField0" ma:index="37" nillable="true" ma:taxonomy="true" ma:internalName="NLLProducerPlaceTaxHTField0" ma:taxonomyFieldName="NLLProducerPlace" ma:displayName="Producentplats" ma:fieldId="{e174ebea-294d-44bc-9c09-0f97f1197811}" ma:sspId="39d54842-4abd-4019-b0bf-19e71d696155" ma:termSetId="45f1cc5b-3028-4a82-8c90-ecfb5e2e860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LLEstablishedBy" ma:index="38" ma:displayName="Upprättad av" ma:list="UserInfo" ma:SharePointGroup="0" ma:internalName="NLLEstablishedBy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NLLEstablishedByQuickpart" ma:index="39" nillable="true" ma:displayName="Upprättad av Quickpart" ma:hidden="true" ma:internalName="NLLEstablishedByQuickpart">
      <xsd:simpleType>
        <xsd:restriction base="dms:Text"/>
      </xsd:simpleType>
    </xsd:element>
    <xsd:element name="VersionComment" ma:index="40" nillable="true" ma:displayName="Versionskommentar" ma:hidden="true" ma:internalName="VersionComment" ma:readOnly="false">
      <xsd:simpleType>
        <xsd:restriction base="dms:Text"/>
      </xsd:simpleType>
    </xsd:element>
    <xsd:element name="NLLPublishDateQuickpart" ma:index="41" nillable="true" ma:displayName="Publiceringsdatum Quickpart" ma:hidden="true" ma:internalName="NLLPublishDateQuickpart">
      <xsd:simpleType>
        <xsd:restriction base="dms:Text"/>
      </xsd:simpleType>
    </xsd:element>
    <xsd:element name="NLLLockWorkflows" ma:index="42" nillable="true" ma:displayName="ArbetsflödeKörs" ma:default="0" ma:hidden="true" ma:internalName="NLLLockWorkflows">
      <xsd:simpleType>
        <xsd:restriction base="dms:Boolean"/>
      </xsd:simpleType>
    </xsd:element>
    <xsd:element name="NLLPublished" ma:index="43" nillable="true" ma:displayName="Publicerad" ma:hidden="true" ma:internalName="NLLPublished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918ce9-5289-4a18-805d-4141408e948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Spara ID" ma:description="Behåll ID vid tillägg." ma:hidden="true" ma:internalName="_dlc_DocIdPersistId" ma:readOnly="true">
      <xsd:simpleType>
        <xsd:restriction base="dms:Boolean"/>
      </xsd:simpleType>
    </xsd:element>
    <xsd:element name="TaxKeywordTaxHTField" ma:index="15" nillable="true" ma:taxonomy="true" ma:internalName="TaxKeywordTaxHTField" ma:taxonomyFieldName="TaxKeyword" ma:displayName="NLL-Nyckelord" ma:fieldId="{23f27201-bee3-471e-b2e7-b64fd8b7ca38}" ma:taxonomyMulti="true" ma:sspId="39d54842-4abd-4019-b0bf-19e71d696155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dec489-f745-4ed5-9c00-958a11aea6df" elementFormDefault="qualified">
    <xsd:import namespace="http://schemas.microsoft.com/office/2006/documentManagement/types"/>
    <xsd:import namespace="http://schemas.microsoft.com/office/infopath/2007/PartnerControls"/>
    <xsd:element name="VIS_DocumentId" ma:index="12" nillable="true" ma:displayName="Producentplats ID" ma:hidden="true" ma:internalName="VIS_Doc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DocumentStatus" ma:index="16" nillable="true" ma:displayName="Dokumentstatus" ma:hidden="true" ma:internalName="Dokumentstatus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VISResponsible" ma:index="20" ma:displayName="Ansvarig" ma:list="UserInfo" ma:internalName="VISResponsible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Microsoft.Office.RecordsManagement.PolicyFeatures.ExpirationEventReceiver</Name>
    <Synchronization>Synchronous</Synchronization>
    <Type>10001</Type>
    <SequenceNumber>101</SequenceNumber>
    <Url/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10002</Type>
    <SequenceNumber>102</SequenceNumber>
    <Url/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10004</Type>
    <SequenceNumber>103</SequenceNumber>
    <Url/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10006</Type>
    <SequenceNumber>104</SequenceNumber>
    <Url/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10009</Type>
    <SequenceNumber>105</SequenceNumber>
    <Url/>
    <Assembly>Microsoft.Office.Policy, Version=14.0.0.0, Culture=neutral, PublicKeyToken=71e9bce111e9429c</Assembly>
    <Class>Microsoft.Office.RecordsManagement.Internal.UpdateExpireDate</Class>
    <Data/>
    <Filter/>
  </Receiver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E238AA1-2E6C-4FD9-8C78-C0F76CF6CD4F}">
  <ds:schemaRefs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40f73820-99f9-4fe3-b2a9-445e013d1ab9"/>
    <ds:schemaRef ds:uri="http://schemas.microsoft.com/sharepoint/v3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56742A1-2310-4EF3-B0A6-B780DB70B405}"/>
</file>

<file path=customXml/itemProps3.xml><?xml version="1.0" encoding="utf-8"?>
<ds:datastoreItem xmlns:ds="http://schemas.openxmlformats.org/officeDocument/2006/customXml" ds:itemID="{0F8237DC-F1F8-44CF-898F-A67E68EFEA34}"/>
</file>

<file path=customXml/itemProps4.xml><?xml version="1.0" encoding="utf-8"?>
<ds:datastoreItem xmlns:ds="http://schemas.openxmlformats.org/officeDocument/2006/customXml" ds:itemID="{3A2385AC-9329-4472-9C5F-E20F06BC84D7}"/>
</file>

<file path=customXml/itemProps5.xml><?xml version="1.0" encoding="utf-8"?>
<ds:datastoreItem xmlns:ds="http://schemas.openxmlformats.org/officeDocument/2006/customXml" ds:itemID="{1FD12A45-514A-4C7F-B86A-B7ADD26110B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1523</Words>
  <Application>Microsoft Office PowerPoint</Application>
  <PresentationFormat>Bildspel på skärmen (16:9)</PresentationFormat>
  <Paragraphs>163</Paragraphs>
  <Slides>23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23</vt:i4>
      </vt:variant>
    </vt:vector>
  </HeadingPairs>
  <TitlesOfParts>
    <vt:vector size="26" baseType="lpstr">
      <vt:lpstr>Arial</vt:lpstr>
      <vt:lpstr>Times New Roman</vt:lpstr>
      <vt:lpstr>Simple Light</vt:lpstr>
      <vt:lpstr>Axel, Höft &amp; Knä </vt:lpstr>
      <vt:lpstr>Grundläggande princip för differentiering mellan patoanatomisk struktur samt bedömning av led/muskel</vt:lpstr>
      <vt:lpstr>Grundläggande princip för differensiering mellan patoanatomisk struktur samt bedömning</vt:lpstr>
      <vt:lpstr>Patientfall 1</vt:lpstr>
      <vt:lpstr>Höft</vt:lpstr>
      <vt:lpstr>Höftartros</vt:lpstr>
      <vt:lpstr>FAI</vt:lpstr>
      <vt:lpstr>Snapping hip/bursit</vt:lpstr>
      <vt:lpstr>Patientfall 2 </vt:lpstr>
      <vt:lpstr>Knä </vt:lpstr>
      <vt:lpstr>Bonus:  Vid fraktur misstanke (Knä, underben och fot)</vt:lpstr>
      <vt:lpstr>Traumaskador: Korsband, MCL/LCL, menisk, patellalux</vt:lpstr>
      <vt:lpstr>Knäartros</vt:lpstr>
      <vt:lpstr>Knäartros</vt:lpstr>
      <vt:lpstr>Mb. Schlatter</vt:lpstr>
      <vt:lpstr>Patientfall 3</vt:lpstr>
      <vt:lpstr>PowerPoint-presentation</vt:lpstr>
      <vt:lpstr>Frozen shoulder</vt:lpstr>
      <vt:lpstr>AC-ledsartros</vt:lpstr>
      <vt:lpstr>Rotatorkuffs syndrom (tendinopathier, bursit, degenerativ rotatorkuff</vt:lpstr>
      <vt:lpstr>Rotatorcuff ruptur </vt:lpstr>
      <vt:lpstr>Artiklar - axel</vt:lpstr>
      <vt:lpstr>Artiklar knä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Föreläsning Axel Höft Knä</dc:title>
  <cp:keywords>kompetensenheten-rörelseorgan</cp:keywords>
  <cp:lastModifiedBy>Anna Beck</cp:lastModifiedBy>
  <cp:revision>2</cp:revision>
  <dcterms:modified xsi:type="dcterms:W3CDTF">2023-10-26T12:37:40Z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0x010100D7963E0E5B7A40E5AEA07389401D709F007B1238BBD93543428C20870054E92DBF0100907CEEA6569A954C976B7824CE75F91F</vt:lpwstr>
  </property>
  <property fmtid="{D5CDD505-2E9C-101B-9397-08002B2CF9AE}" pid="3" name="TaxKeyword">
    <vt:lpwstr>11252;#kompetensenheten-rörelseorgan|dc4fb7a3-e5cc-4db4-a31c-14f5a599ea24</vt:lpwstr>
  </property>
  <property fmtid="{D5CDD505-2E9C-101B-9397-08002B2CF9AE}" pid="4" name="CareActionCodeSurgical">
    <vt:lpwstr/>
  </property>
  <property fmtid="{D5CDD505-2E9C-101B-9397-08002B2CF9AE}" pid="5" name="NLLProducerPlace">
    <vt:lpwstr>8741;#Kompetensenheten|42e26e02-a456-42cb-bd9d-6e9d47651667</vt:lpwstr>
  </property>
  <property fmtid="{D5CDD505-2E9C-101B-9397-08002B2CF9AE}" pid="6" name="NLLApprovedByQuickPart">
    <vt:lpwstr/>
  </property>
  <property fmtid="{D5CDD505-2E9C-101B-9397-08002B2CF9AE}" pid="7" name="NLLInformationCollection">
    <vt:lpwstr/>
  </property>
  <property fmtid="{D5CDD505-2E9C-101B-9397-08002B2CF9AE}" pid="8" name="NLLProjectDescription">
    <vt:lpwstr/>
  </property>
  <property fmtid="{D5CDD505-2E9C-101B-9397-08002B2CF9AE}" pid="9" name="PsychiatricCodeTaxHTField0">
    <vt:lpwstr/>
  </property>
  <property fmtid="{D5CDD505-2E9C-101B-9397-08002B2CF9AE}" pid="10" name="NLLStakeholder">
    <vt:lpwstr>10577;#|bc153e3c-85ea-45cf-bce9-ae26fafd6374</vt:lpwstr>
  </property>
  <property fmtid="{D5CDD505-2E9C-101B-9397-08002B2CF9AE}" pid="11" name="TLVCodeDiagnosisTaxHTField0">
    <vt:lpwstr/>
  </property>
  <property fmtid="{D5CDD505-2E9C-101B-9397-08002B2CF9AE}" pid="12" name="NPUCode">
    <vt:lpwstr/>
  </property>
  <property fmtid="{D5CDD505-2E9C-101B-9397-08002B2CF9AE}" pid="13" name="NLLClosureDate">
    <vt:lpwstr/>
  </property>
  <property fmtid="{D5CDD505-2E9C-101B-9397-08002B2CF9AE}" pid="14" name="NLLProducerplaceID">
    <vt:lpwstr/>
  </property>
  <property fmtid="{D5CDD505-2E9C-101B-9397-08002B2CF9AE}" pid="15" name="Godkänn dokument(1)">
    <vt:lpwstr>, </vt:lpwstr>
  </property>
  <property fmtid="{D5CDD505-2E9C-101B-9397-08002B2CF9AE}" pid="16" name="NLLPublishedTemplate">
    <vt:lpwstr/>
  </property>
  <property fmtid="{D5CDD505-2E9C-101B-9397-08002B2CF9AE}" pid="17" name="NLLWFComment">
    <vt:lpwstr/>
  </property>
  <property fmtid="{D5CDD505-2E9C-101B-9397-08002B2CF9AE}" pid="18" name="NLLPTCName">
    <vt:lpwstr/>
  </property>
  <property fmtid="{D5CDD505-2E9C-101B-9397-08002B2CF9AE}" pid="19" name="SpecialtyTaxHTField0">
    <vt:lpwstr/>
  </property>
  <property fmtid="{D5CDD505-2E9C-101B-9397-08002B2CF9AE}" pid="20" name="CareActionCodeNonSurgical">
    <vt:lpwstr/>
  </property>
  <property fmtid="{D5CDD505-2E9C-101B-9397-08002B2CF9AE}" pid="21" name="AnalysisNameTaxHTField0">
    <vt:lpwstr/>
  </property>
  <property fmtid="{D5CDD505-2E9C-101B-9397-08002B2CF9AE}" pid="22" name="Specialty">
    <vt:lpwstr/>
  </property>
  <property fmtid="{D5CDD505-2E9C-101B-9397-08002B2CF9AE}" pid="23" name="NLLProjectUrl">
    <vt:lpwstr/>
  </property>
  <property fmtid="{D5CDD505-2E9C-101B-9397-08002B2CF9AE}" pid="24" name="NLLSteeringGroup">
    <vt:lpwstr/>
  </property>
  <property fmtid="{D5CDD505-2E9C-101B-9397-08002B2CF9AE}" pid="25" name="NLLMeetingTypeTaxHTField0">
    <vt:lpwstr/>
  </property>
  <property fmtid="{D5CDD505-2E9C-101B-9397-08002B2CF9AE}" pid="26" name="NLLTemplateStatus">
    <vt:lpwstr/>
  </property>
  <property fmtid="{D5CDD505-2E9C-101B-9397-08002B2CF9AE}" pid="27" name="CareActionCodeSurgicalTaxHTField0">
    <vt:lpwstr/>
  </property>
  <property fmtid="{D5CDD505-2E9C-101B-9397-08002B2CF9AE}" pid="28" name="PharmaceuticalCodeTaxHTField0">
    <vt:lpwstr/>
  </property>
  <property fmtid="{D5CDD505-2E9C-101B-9397-08002B2CF9AE}" pid="29" name="Granska dokument(1)">
    <vt:lpwstr>, </vt:lpwstr>
  </property>
  <property fmtid="{D5CDD505-2E9C-101B-9397-08002B2CF9AE}" pid="30" name="NLLProjectLeader">
    <vt:lpwstr/>
  </property>
  <property fmtid="{D5CDD505-2E9C-101B-9397-08002B2CF9AE}" pid="31" name="NLLDecisionLevelManagedTaxHTField0">
    <vt:lpwstr/>
  </property>
  <property fmtid="{D5CDD505-2E9C-101B-9397-08002B2CF9AE}" pid="33" name="NLLDefaultTemplate">
    <vt:lpwstr/>
  </property>
  <property fmtid="{D5CDD505-2E9C-101B-9397-08002B2CF9AE}" pid="34" name="NLLProjectVisitor">
    <vt:lpwstr/>
  </property>
  <property fmtid="{D5CDD505-2E9C-101B-9397-08002B2CF9AE}" pid="35" name="NLLApprovedBy">
    <vt:lpwstr/>
  </property>
  <property fmtid="{D5CDD505-2E9C-101B-9397-08002B2CF9AE}" pid="36" name="NLLDecisionLevelManaged">
    <vt:lpwstr/>
  </property>
  <property fmtid="{D5CDD505-2E9C-101B-9397-08002B2CF9AE}" pid="37" name="CompulsoryAction">
    <vt:lpwstr/>
  </property>
  <property fmtid="{D5CDD505-2E9C-101B-9397-08002B2CF9AE}" pid="38" name="NLLProjectDivisionTaxHTField0">
    <vt:lpwstr/>
  </property>
  <property fmtid="{D5CDD505-2E9C-101B-9397-08002B2CF9AE}" pid="39" name="ICD10CodeTaxHTField0">
    <vt:lpwstr/>
  </property>
  <property fmtid="{D5CDD505-2E9C-101B-9397-08002B2CF9AE}" pid="40" name="Godkänn dokument">
    <vt:lpwstr>, </vt:lpwstr>
  </property>
  <property fmtid="{D5CDD505-2E9C-101B-9397-08002B2CF9AE}" pid="41" name="NLLProjectOwner">
    <vt:lpwstr/>
  </property>
  <property fmtid="{D5CDD505-2E9C-101B-9397-08002B2CF9AE}" pid="42" name="NPUCodeTaxHTField0">
    <vt:lpwstr/>
  </property>
  <property fmtid="{D5CDD505-2E9C-101B-9397-08002B2CF9AE}" pid="43" name="NLLTemplateFolderDescription">
    <vt:lpwstr/>
  </property>
  <property fmtid="{D5CDD505-2E9C-101B-9397-08002B2CF9AE}" pid="44" name="TLVCodeAction">
    <vt:lpwstr/>
  </property>
  <property fmtid="{D5CDD505-2E9C-101B-9397-08002B2CF9AE}" pid="45" name="RadiologicalCode">
    <vt:lpwstr/>
  </property>
  <property fmtid="{D5CDD505-2E9C-101B-9397-08002B2CF9AE}" pid="46" name="References">
    <vt:lpwstr/>
  </property>
  <property fmtid="{D5CDD505-2E9C-101B-9397-08002B2CF9AE}" pid="47" name="prdProcess">
    <vt:lpwstr/>
  </property>
  <property fmtid="{D5CDD505-2E9C-101B-9397-08002B2CF9AE}" pid="48" name="NLLProjectOrderStatus">
    <vt:lpwstr/>
  </property>
  <property fmtid="{D5CDD505-2E9C-101B-9397-08002B2CF9AE}" pid="49" name="NLLReferenceGroup">
    <vt:lpwstr/>
  </property>
  <property fmtid="{D5CDD505-2E9C-101B-9397-08002B2CF9AE}" pid="50" name="TLVCodeDiagnosis">
    <vt:lpwstr/>
  </property>
  <property fmtid="{D5CDD505-2E9C-101B-9397-08002B2CF9AE}" pid="51" name="PharmaceuticalCode">
    <vt:lpwstr/>
  </property>
  <property fmtid="{D5CDD505-2E9C-101B-9397-08002B2CF9AE}" pid="52" name="NLLInitiationDate">
    <vt:lpwstr/>
  </property>
  <property fmtid="{D5CDD505-2E9C-101B-9397-08002B2CF9AE}" pid="54" name="ReferencesTaxHTField0">
    <vt:lpwstr/>
  </property>
  <property fmtid="{D5CDD505-2E9C-101B-9397-08002B2CF9AE}" pid="55" name="NLLWindingUpDate">
    <vt:lpwstr/>
  </property>
  <property fmtid="{D5CDD505-2E9C-101B-9397-08002B2CF9AE}" pid="56" name="TLVCodeActionTaxHTField0">
    <vt:lpwstr/>
  </property>
  <property fmtid="{D5CDD505-2E9C-101B-9397-08002B2CF9AE}" pid="57" name="NLLProjectNr">
    <vt:lpwstr/>
  </property>
  <property fmtid="{D5CDD505-2E9C-101B-9397-08002B2CF9AE}" pid="58" name="Granska dokument">
    <vt:lpwstr>, </vt:lpwstr>
  </property>
  <property fmtid="{D5CDD505-2E9C-101B-9397-08002B2CF9AE}" pid="59" name="NLLProjectTypeTaxHTField0">
    <vt:lpwstr/>
  </property>
  <property fmtid="{D5CDD505-2E9C-101B-9397-08002B2CF9AE}" pid="60" name="NLLPTCProcessTeam">
    <vt:lpwstr/>
  </property>
  <property fmtid="{D5CDD505-2E9C-101B-9397-08002B2CF9AE}" pid="61" name="RadiologicalCodeTaxHTField0">
    <vt:lpwstr/>
  </property>
  <property fmtid="{D5CDD505-2E9C-101B-9397-08002B2CF9AE}" pid="62" name="NLLImplementationDate">
    <vt:lpwstr/>
  </property>
  <property fmtid="{D5CDD505-2E9C-101B-9397-08002B2CF9AE}" pid="63" name="NLLProjectDivision">
    <vt:lpwstr/>
  </property>
  <property fmtid="{D5CDD505-2E9C-101B-9397-08002B2CF9AE}" pid="64" name="PsychiatricCode">
    <vt:lpwstr/>
  </property>
  <property fmtid="{D5CDD505-2E9C-101B-9397-08002B2CF9AE}" pid="65" name="Publicera dokument">
    <vt:lpwstr>, </vt:lpwstr>
  </property>
  <property fmtid="{D5CDD505-2E9C-101B-9397-08002B2CF9AE}" pid="66" name="NLLProjectType">
    <vt:lpwstr/>
  </property>
  <property fmtid="{D5CDD505-2E9C-101B-9397-08002B2CF9AE}" pid="67" name="AnalysisName">
    <vt:lpwstr/>
  </property>
  <property fmtid="{D5CDD505-2E9C-101B-9397-08002B2CF9AE}" pid="68" name="NLLMtptCodeTaxHTField0">
    <vt:lpwstr/>
  </property>
  <property fmtid="{D5CDD505-2E9C-101B-9397-08002B2CF9AE}" pid="69" name="NLLLatestProjectTrackingDate">
    <vt:lpwstr/>
  </property>
  <property fmtid="{D5CDD505-2E9C-101B-9397-08002B2CF9AE}" pid="70" name="NLLDocumentType">
    <vt:lpwstr>1021;#Presentation|981e6eac-a633-4de2-91a2-d5e48e1c0d00</vt:lpwstr>
  </property>
  <property fmtid="{D5CDD505-2E9C-101B-9397-08002B2CF9AE}" pid="71" name="NLLProjectTypeText">
    <vt:lpwstr/>
  </property>
  <property fmtid="{D5CDD505-2E9C-101B-9397-08002B2CF9AE}" pid="72" name="NLLEstablishingDate">
    <vt:lpwstr/>
  </property>
  <property fmtid="{D5CDD505-2E9C-101B-9397-08002B2CF9AE}" pid="73" name="NLLProjectMember">
    <vt:lpwstr/>
  </property>
  <property fmtid="{D5CDD505-2E9C-101B-9397-08002B2CF9AE}" pid="74" name="NLLProcessTeamLookup">
    <vt:lpwstr/>
  </property>
  <property fmtid="{D5CDD505-2E9C-101B-9397-08002B2CF9AE}" pid="75" name="CareActionCodeNonSurgicalTaxHTField0">
    <vt:lpwstr/>
  </property>
  <property fmtid="{D5CDD505-2E9C-101B-9397-08002B2CF9AE}" pid="76" name="CompulsoryActionTaxHTField0">
    <vt:lpwstr/>
  </property>
  <property fmtid="{D5CDD505-2E9C-101B-9397-08002B2CF9AE}" pid="77" name="NLLMeetingType">
    <vt:lpwstr/>
  </property>
  <property fmtid="{D5CDD505-2E9C-101B-9397-08002B2CF9AE}" pid="78" name="NLLProjectLeaderDiv">
    <vt:lpwstr/>
  </property>
  <property fmtid="{D5CDD505-2E9C-101B-9397-08002B2CF9AE}" pid="79" name="NLLProjectName">
    <vt:lpwstr/>
  </property>
  <property fmtid="{D5CDD505-2E9C-101B-9397-08002B2CF9AE}" pid="80" name="NLLMtptCode">
    <vt:lpwstr/>
  </property>
  <property fmtid="{D5CDD505-2E9C-101B-9397-08002B2CF9AE}" pid="81" name="ICD10Code">
    <vt:lpwstr/>
  </property>
  <property fmtid="{D5CDD505-2E9C-101B-9397-08002B2CF9AE}" pid="82" name="NLLProjectStatus">
    <vt:lpwstr/>
  </property>
  <property fmtid="{D5CDD505-2E9C-101B-9397-08002B2CF9AE}" pid="83" name="_dlc_policyId">
    <vt:lpwstr>0x010100D7963E0E5B7A40E5AEA07389401D709F007B1238BBD93543428C20870054E92DBF|1214505165</vt:lpwstr>
  </property>
  <property fmtid="{D5CDD505-2E9C-101B-9397-08002B2CF9AE}" pid="84" name="ItemRetentionFormula">
    <vt:lpwstr>&lt;formula id="Microsoft.Office.RecordsManagement.PolicyFeatures.Expiration.Formula.BuiltIn"&gt;&lt;number&gt;1&lt;/number&gt;&lt;property&gt;NLLThinningTime&lt;/property&gt;&lt;propertyid&gt;2793489f-7251-475b-a975-480031914936&lt;/propertyid&gt;&lt;period&gt;months&lt;/period&gt;&lt;/formula&gt;</vt:lpwstr>
  </property>
  <property fmtid="{D5CDD505-2E9C-101B-9397-08002B2CF9AE}" pid="85" name="_dlc_DocIdItemGuid">
    <vt:lpwstr>a28bd4fe-2b8f-441e-a986-e1d49ffd8b05</vt:lpwstr>
  </property>
  <property fmtid="{D5CDD505-2E9C-101B-9397-08002B2CF9AE}" pid="86" name="TaxCatchAll">
    <vt:lpwstr>1021;#;#11252;#;#8741;#;#10577;#</vt:lpwstr>
  </property>
  <property fmtid="{D5CDD505-2E9C-101B-9397-08002B2CF9AE}" pid="87" name="_dlc_ItemStageId">
    <vt:lpwstr/>
  </property>
  <property fmtid="{D5CDD505-2E9C-101B-9397-08002B2CF9AE}" pid="88" name="Order">
    <vt:r8>3496900</vt:r8>
  </property>
  <property fmtid="{D5CDD505-2E9C-101B-9397-08002B2CF9AE}" pid="89" name="xd_ProgID">
    <vt:lpwstr/>
  </property>
  <property fmtid="{D5CDD505-2E9C-101B-9397-08002B2CF9AE}" pid="90" name="_SourceUrl">
    <vt:lpwstr/>
  </property>
  <property fmtid="{D5CDD505-2E9C-101B-9397-08002B2CF9AE}" pid="91" name="_SharedFileIndex">
    <vt:lpwstr/>
  </property>
  <property fmtid="{D5CDD505-2E9C-101B-9397-08002B2CF9AE}" pid="92" name="TemplateUrl">
    <vt:lpwstr/>
  </property>
  <property fmtid="{D5CDD505-2E9C-101B-9397-08002B2CF9AE}" pid="94" name="NLLDecisionLevelGoverning">
    <vt:lpwstr/>
  </property>
  <property fmtid="{D5CDD505-2E9C-101B-9397-08002B2CF9AE}" pid="95" name="NLLFactOwner">
    <vt:lpwstr/>
  </property>
  <property fmtid="{D5CDD505-2E9C-101B-9397-08002B2CF9AE}" pid="96" name="NLLFactOwnerText">
    <vt:lpwstr/>
  </property>
  <property fmtid="{D5CDD505-2E9C-101B-9397-08002B2CF9AE}" pid="97" name="xd_Signature">
    <vt:bool>false</vt:bool>
  </property>
  <property fmtid="{D5CDD505-2E9C-101B-9397-08002B2CF9AE}" pid="98" name="NLLDecisionLevel">
    <vt:lpwstr/>
  </property>
  <property fmtid="{D5CDD505-2E9C-101B-9397-08002B2CF9AE}" pid="99" name="NLLPTCProcessLeader">
    <vt:lpwstr/>
  </property>
  <property fmtid="{D5CDD505-2E9C-101B-9397-08002B2CF9AE}" pid="101" name="NLLPTCVISEditor">
    <vt:lpwstr/>
  </property>
</Properties>
</file>